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 id="2147483761" r:id="rId2"/>
  </p:sldMasterIdLst>
  <p:notesMasterIdLst>
    <p:notesMasterId r:id="rId36"/>
  </p:notesMasterIdLst>
  <p:handoutMasterIdLst>
    <p:handoutMasterId r:id="rId37"/>
  </p:handoutMasterIdLst>
  <p:sldIdLst>
    <p:sldId id="351" r:id="rId3"/>
    <p:sldId id="341" r:id="rId4"/>
    <p:sldId id="343" r:id="rId5"/>
    <p:sldId id="344" r:id="rId6"/>
    <p:sldId id="391" r:id="rId7"/>
    <p:sldId id="394" r:id="rId8"/>
    <p:sldId id="393" r:id="rId9"/>
    <p:sldId id="373" r:id="rId10"/>
    <p:sldId id="377" r:id="rId11"/>
    <p:sldId id="374" r:id="rId12"/>
    <p:sldId id="375" r:id="rId13"/>
    <p:sldId id="378" r:id="rId14"/>
    <p:sldId id="398" r:id="rId15"/>
    <p:sldId id="365" r:id="rId16"/>
    <p:sldId id="399" r:id="rId17"/>
    <p:sldId id="372" r:id="rId18"/>
    <p:sldId id="370" r:id="rId19"/>
    <p:sldId id="366" r:id="rId20"/>
    <p:sldId id="368" r:id="rId21"/>
    <p:sldId id="383" r:id="rId22"/>
    <p:sldId id="400" r:id="rId23"/>
    <p:sldId id="386" r:id="rId24"/>
    <p:sldId id="401" r:id="rId25"/>
    <p:sldId id="369" r:id="rId26"/>
    <p:sldId id="402" r:id="rId27"/>
    <p:sldId id="385" r:id="rId28"/>
    <p:sldId id="387" r:id="rId29"/>
    <p:sldId id="388" r:id="rId30"/>
    <p:sldId id="389" r:id="rId31"/>
    <p:sldId id="390" r:id="rId32"/>
    <p:sldId id="403" r:id="rId33"/>
    <p:sldId id="392" r:id="rId34"/>
    <p:sldId id="340" r:id="rId35"/>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MSOffice" lastIdx="1" clrIdx="0"/>
  <p:cmAuthor id="1" name="Sabine Kirchen-Peters" initials="SK" lastIdx="15" clrIdx="1"/>
  <p:cmAuthor id="2" name="Max Ischebeck" initials="MI"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15" autoAdjust="0"/>
    <p:restoredTop sz="93677" autoAdjust="0"/>
  </p:normalViewPr>
  <p:slideViewPr>
    <p:cSldViewPr>
      <p:cViewPr>
        <p:scale>
          <a:sx n="67" d="100"/>
          <a:sy n="67" d="100"/>
        </p:scale>
        <p:origin x="-616"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schebeck.ISO-INSTITUT\Desktop\Zahlen_Angeh&#246;rig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Ischebeck.ISO-INSTITUT\Desktop\Zahlen_Angeh&#246;rige.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Ischebeck.ISO-INSTITUT\Desktop\Zahlen_Angeh&#246;rige.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Ischebeck.ISO-INSTITUT\Desktop\Zahlen_Angeh&#246;rige.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dLbl>
              <c:idx val="0"/>
              <c:tx>
                <c:rich>
                  <a:bodyPr/>
                  <a:lstStyle/>
                  <a:p>
                    <a:r>
                      <a:rPr lang="en-US" dirty="0" smtClean="0"/>
                      <a:t>65%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smtClean="0"/>
                      <a:t>17%</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2"/>
              <c:tx>
                <c:rich>
                  <a:bodyPr/>
                  <a:lstStyle/>
                  <a:p>
                    <a:r>
                      <a:rPr lang="en-US" smtClean="0"/>
                      <a:t>15%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0510020491550321E-2"/>
                  <c:y val="8.0110362133675964E-2"/>
                </c:manualLayout>
              </c:layout>
              <c:tx>
                <c:rich>
                  <a:bodyPr/>
                  <a:lstStyle/>
                  <a:p>
                    <a:r>
                      <a:rPr lang="en-US" dirty="0" smtClean="0"/>
                      <a:t>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numFmt formatCode="0.00%" sourceLinked="0"/>
            <c:spPr>
              <a:ln>
                <a:noFill/>
              </a:ln>
            </c:spPr>
            <c:txPr>
              <a:bodyPr/>
              <a:lstStyle/>
              <a:p>
                <a:pPr>
                  <a:defRPr>
                    <a:solidFill>
                      <a:schemeClr val="bg1"/>
                    </a:solidFill>
                  </a:defRPr>
                </a:pPr>
                <a:endParaRPr lang="de-DE"/>
              </a:p>
            </c:txPr>
            <c:showLegendKey val="0"/>
            <c:showVal val="1"/>
            <c:showCatName val="0"/>
            <c:showSerName val="0"/>
            <c:showPercent val="0"/>
            <c:showBubbleSize val="0"/>
            <c:showLeaderLines val="1"/>
            <c:extLst>
              <c:ext xmlns:c15="http://schemas.microsoft.com/office/drawing/2012/chart" uri="{CE6537A1-D6FC-4f65-9D91-7224C49458BB}"/>
            </c:extLst>
          </c:dLbls>
          <c:cat>
            <c:strRef>
              <c:f>Tabelle1!$C$14:$F$14</c:f>
              <c:strCache>
                <c:ptCount val="4"/>
                <c:pt idx="0">
                  <c:v>unter 65</c:v>
                </c:pt>
                <c:pt idx="1">
                  <c:v>65-74</c:v>
                </c:pt>
                <c:pt idx="2">
                  <c:v>75-84</c:v>
                </c:pt>
                <c:pt idx="3">
                  <c:v>85-94</c:v>
                </c:pt>
              </c:strCache>
            </c:strRef>
          </c:cat>
          <c:val>
            <c:numRef>
              <c:f>Tabelle1!$C$15:$F$15</c:f>
              <c:numCache>
                <c:formatCode>General</c:formatCode>
                <c:ptCount val="4"/>
                <c:pt idx="0">
                  <c:v>78</c:v>
                </c:pt>
                <c:pt idx="1">
                  <c:v>20</c:v>
                </c:pt>
                <c:pt idx="2">
                  <c:v>18</c:v>
                </c:pt>
                <c:pt idx="3">
                  <c:v>3</c:v>
                </c:pt>
              </c:numCache>
            </c:numRef>
          </c:val>
        </c:ser>
        <c:ser>
          <c:idx val="1"/>
          <c:order val="1"/>
          <c:cat>
            <c:strRef>
              <c:f>Tabelle1!$C$14:$F$14</c:f>
              <c:strCache>
                <c:ptCount val="4"/>
                <c:pt idx="0">
                  <c:v>unter 65</c:v>
                </c:pt>
                <c:pt idx="1">
                  <c:v>65-74</c:v>
                </c:pt>
                <c:pt idx="2">
                  <c:v>75-84</c:v>
                </c:pt>
                <c:pt idx="3">
                  <c:v>85-94</c:v>
                </c:pt>
              </c:strCache>
            </c:strRef>
          </c:cat>
          <c:val>
            <c:numRef>
              <c:f>Tabelle1!$C$16:$F$16</c:f>
              <c:numCache>
                <c:formatCode>General</c:formatCode>
                <c:ptCount val="4"/>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76311486223752911"/>
          <c:y val="0.30765844857817731"/>
          <c:w val="0.1682970796454715"/>
          <c:h val="0.44219482859392434"/>
        </c:manualLayout>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Pt>
            <c:idx val="4"/>
            <c:bubble3D val="0"/>
            <c:spPr>
              <a:solidFill>
                <a:schemeClr val="accent6"/>
              </a:solidFill>
            </c:spPr>
          </c:dPt>
          <c:dLbls>
            <c:dLbl>
              <c:idx val="0"/>
              <c:layout>
                <c:manualLayout>
                  <c:x val="3.7454758547954764E-3"/>
                  <c:y val="0.11865740763103616"/>
                </c:manualLayout>
              </c:layout>
              <c:tx>
                <c:rich>
                  <a:bodyPr/>
                  <a:lstStyle/>
                  <a:p>
                    <a:r>
                      <a:rPr lang="en-US" dirty="0" smtClean="0"/>
                      <a:t>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dirty="0" smtClean="0"/>
                      <a:t>15%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tx>
                <c:rich>
                  <a:bodyPr/>
                  <a:lstStyle/>
                  <a:p>
                    <a:r>
                      <a:rPr lang="en-US" smtClean="0"/>
                      <a:t>49%</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3"/>
              <c:tx>
                <c:rich>
                  <a:bodyPr/>
                  <a:lstStyle/>
                  <a:p>
                    <a:r>
                      <a:rPr lang="en-US" dirty="0" smtClean="0"/>
                      <a:t>31%</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1038084970214123E-3"/>
                  <c:y val="0.10210761606198344"/>
                </c:manualLayout>
              </c:layout>
              <c:tx>
                <c:rich>
                  <a:bodyPr/>
                  <a:lstStyle/>
                  <a:p>
                    <a:r>
                      <a:rPr lang="en-US" dirty="0" smtClean="0"/>
                      <a:t>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numFmt formatCode="0.00%" sourceLinked="0"/>
            <c:spPr>
              <a:noFill/>
              <a:ln>
                <a:noFill/>
              </a:ln>
              <a:effectLst/>
            </c:spPr>
            <c:txPr>
              <a:bodyPr/>
              <a:lstStyle/>
              <a:p>
                <a:pPr>
                  <a:defRPr>
                    <a:solidFill>
                      <a:schemeClr val="bg1"/>
                    </a:solidFill>
                  </a:defRPr>
                </a:pPr>
                <a:endParaRPr lang="de-DE"/>
              </a:p>
            </c:txPr>
            <c:showLegendKey val="0"/>
            <c:showVal val="1"/>
            <c:showCatName val="0"/>
            <c:showSerName val="0"/>
            <c:showPercent val="0"/>
            <c:showBubbleSize val="0"/>
            <c:showLeaderLines val="1"/>
            <c:extLst>
              <c:ext xmlns:c15="http://schemas.microsoft.com/office/drawing/2012/chart" uri="{CE6537A1-D6FC-4f65-9D91-7224C49458BB}"/>
            </c:extLst>
          </c:dLbls>
          <c:cat>
            <c:strRef>
              <c:f>Tabelle1!$C$9:$G$9</c:f>
              <c:strCache>
                <c:ptCount val="5"/>
                <c:pt idx="0">
                  <c:v>unter 65</c:v>
                </c:pt>
                <c:pt idx="1">
                  <c:v>65-74</c:v>
                </c:pt>
                <c:pt idx="2">
                  <c:v>75-84</c:v>
                </c:pt>
                <c:pt idx="3">
                  <c:v>85-94</c:v>
                </c:pt>
                <c:pt idx="4">
                  <c:v>über 94</c:v>
                </c:pt>
              </c:strCache>
            </c:strRef>
          </c:cat>
          <c:val>
            <c:numRef>
              <c:f>Tabelle1!$C$10:$G$10</c:f>
              <c:numCache>
                <c:formatCode>General</c:formatCode>
                <c:ptCount val="5"/>
                <c:pt idx="0">
                  <c:v>3</c:v>
                </c:pt>
                <c:pt idx="1">
                  <c:v>19</c:v>
                </c:pt>
                <c:pt idx="2">
                  <c:v>59</c:v>
                </c:pt>
                <c:pt idx="3">
                  <c:v>37</c:v>
                </c:pt>
                <c:pt idx="4">
                  <c:v>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78710327178044381"/>
          <c:y val="0.2193147017481149"/>
          <c:w val="0.15576301381223681"/>
          <c:h val="0.56520440965496588"/>
        </c:manualLayout>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dLbl>
              <c:idx val="0"/>
              <c:tx>
                <c:rich>
                  <a:bodyPr/>
                  <a:lstStyle/>
                  <a:p>
                    <a:r>
                      <a:rPr lang="en-US" dirty="0" smtClean="0"/>
                      <a:t>24%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dirty="0" smtClean="0"/>
                      <a:t>24%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tx>
                <c:rich>
                  <a:bodyPr/>
                  <a:lstStyle/>
                  <a:p>
                    <a:r>
                      <a:rPr lang="en-US" smtClean="0"/>
                      <a:t>52%</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bg1"/>
                    </a:solidFill>
                  </a:defRPr>
                </a:pPr>
                <a:endParaRPr lang="de-DE"/>
              </a:p>
            </c:txPr>
            <c:showLegendKey val="0"/>
            <c:showVal val="1"/>
            <c:showCatName val="0"/>
            <c:showSerName val="0"/>
            <c:showPercent val="0"/>
            <c:showBubbleSize val="0"/>
            <c:showLeaderLines val="1"/>
            <c:extLst>
              <c:ext xmlns:c15="http://schemas.microsoft.com/office/drawing/2012/chart" uri="{CE6537A1-D6FC-4f65-9D91-7224C49458BB}"/>
            </c:extLst>
          </c:dLbls>
          <c:cat>
            <c:strRef>
              <c:f>Tabelle1!$C$18:$E$18</c:f>
              <c:strCache>
                <c:ptCount val="3"/>
                <c:pt idx="0">
                  <c:v>Teilzeit</c:v>
                </c:pt>
                <c:pt idx="1">
                  <c:v>Vollzeit</c:v>
                </c:pt>
                <c:pt idx="2">
                  <c:v>nicht berufstätig</c:v>
                </c:pt>
              </c:strCache>
            </c:strRef>
          </c:cat>
          <c:val>
            <c:numRef>
              <c:f>Tabelle1!$C$19:$E$19</c:f>
              <c:numCache>
                <c:formatCode>General</c:formatCode>
                <c:ptCount val="3"/>
                <c:pt idx="0">
                  <c:v>29</c:v>
                </c:pt>
                <c:pt idx="1">
                  <c:v>29</c:v>
                </c:pt>
                <c:pt idx="2">
                  <c:v>65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720662377961931"/>
          <c:y val="0.30418696332969014"/>
          <c:w val="0.20953428058587695"/>
          <c:h val="0.36481487513179262"/>
        </c:manualLayout>
      </c:layout>
      <c:overlay val="0"/>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Pt>
            <c:idx val="4"/>
            <c:bubble3D val="0"/>
            <c:spPr>
              <a:solidFill>
                <a:schemeClr val="accent6"/>
              </a:solidFill>
            </c:spPr>
          </c:dPt>
          <c:dLbls>
            <c:dLbl>
              <c:idx val="0"/>
              <c:tx>
                <c:rich>
                  <a:bodyPr/>
                  <a:lstStyle/>
                  <a:p>
                    <a:r>
                      <a:rPr lang="en-US" smtClean="0"/>
                      <a:t>34%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smtClean="0"/>
                      <a:t>48%</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2"/>
              <c:tx>
                <c:rich>
                  <a:bodyPr/>
                  <a:lstStyle/>
                  <a:p>
                    <a:r>
                      <a:rPr lang="en-US" smtClean="0"/>
                      <a:t>11%</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3"/>
              <c:tx>
                <c:rich>
                  <a:bodyPr/>
                  <a:lstStyle/>
                  <a:p>
                    <a:r>
                      <a:rPr lang="en-US" smtClean="0"/>
                      <a:t>6%</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9273706430279681E-3"/>
                  <c:y val="8.5682701922008664E-2"/>
                </c:manualLayout>
              </c:layout>
              <c:tx>
                <c:rich>
                  <a:bodyPr/>
                  <a:lstStyle/>
                  <a:p>
                    <a:r>
                      <a:rPr lang="en-US" dirty="0" smtClean="0"/>
                      <a:t>1%</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bg1"/>
                    </a:solidFill>
                  </a:defRPr>
                </a:pPr>
                <a:endParaRPr lang="de-DE"/>
              </a:p>
            </c:txPr>
            <c:showLegendKey val="0"/>
            <c:showVal val="1"/>
            <c:showCatName val="0"/>
            <c:showSerName val="0"/>
            <c:showPercent val="0"/>
            <c:showBubbleSize val="0"/>
            <c:showLeaderLines val="1"/>
            <c:extLst>
              <c:ext xmlns:c15="http://schemas.microsoft.com/office/drawing/2012/chart" uri="{CE6537A1-D6FC-4f65-9D91-7224C49458BB}"/>
            </c:extLst>
          </c:dLbls>
          <c:cat>
            <c:strRef>
              <c:f>Tabelle1!$C$4:$G$4</c:f>
              <c:strCache>
                <c:ptCount val="5"/>
                <c:pt idx="0">
                  <c:v>Ehemann/Ehefrau</c:v>
                </c:pt>
                <c:pt idx="1">
                  <c:v>Tochter/Sohn</c:v>
                </c:pt>
                <c:pt idx="2">
                  <c:v>Schwiegersohn/Tochter</c:v>
                </c:pt>
                <c:pt idx="3">
                  <c:v>andere Verwandte</c:v>
                </c:pt>
                <c:pt idx="4">
                  <c:v>sonstige</c:v>
                </c:pt>
              </c:strCache>
            </c:strRef>
          </c:cat>
          <c:val>
            <c:numRef>
              <c:f>Tabelle1!$C$5:$G$5</c:f>
              <c:numCache>
                <c:formatCode>General</c:formatCode>
                <c:ptCount val="5"/>
                <c:pt idx="0">
                  <c:v>42</c:v>
                </c:pt>
                <c:pt idx="1">
                  <c:v>59</c:v>
                </c:pt>
                <c:pt idx="2">
                  <c:v>14</c:v>
                </c:pt>
                <c:pt idx="3">
                  <c:v>7</c:v>
                </c:pt>
                <c:pt idx="4">
                  <c:v>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6985099068140075"/>
          <c:y val="0.2780483874014707"/>
          <c:w val="0.2745806021553161"/>
          <c:h val="0.47764140049778264"/>
        </c:manualLayout>
      </c:layou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dLbl>
              <c:idx val="0"/>
              <c:tx>
                <c:rich>
                  <a:bodyPr/>
                  <a:lstStyle/>
                  <a:p>
                    <a:r>
                      <a:rPr lang="en-US" smtClean="0"/>
                      <a:t>24%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smtClean="0"/>
                      <a:t>54%</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2"/>
              <c:tx>
                <c:rich>
                  <a:bodyPr/>
                  <a:lstStyle/>
                  <a:p>
                    <a:r>
                      <a:rPr lang="en-US" dirty="0" smtClean="0"/>
                      <a:t>20%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tx>
                <c:rich>
                  <a:bodyPr/>
                  <a:lstStyle/>
                  <a:p>
                    <a:r>
                      <a:rPr lang="en-US" smtClean="0"/>
                      <a:t>2%</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bg1"/>
                    </a:solidFill>
                  </a:defRPr>
                </a:pPr>
                <a:endParaRPr lang="de-DE"/>
              </a:p>
            </c:txPr>
            <c:showLegendKey val="0"/>
            <c:showVal val="1"/>
            <c:showCatName val="0"/>
            <c:showSerName val="0"/>
            <c:showPercent val="0"/>
            <c:showBubbleSize val="0"/>
            <c:showLeaderLines val="1"/>
            <c:extLst>
              <c:ext xmlns:c15="http://schemas.microsoft.com/office/drawing/2012/chart" uri="{CE6537A1-D6FC-4f65-9D91-7224C49458BB}"/>
            </c:extLst>
          </c:dLbls>
          <c:cat>
            <c:strRef>
              <c:f>Tabelle1!$B$22:$E$22</c:f>
              <c:strCache>
                <c:ptCount val="4"/>
                <c:pt idx="0">
                  <c:v>Allein</c:v>
                </c:pt>
                <c:pt idx="1">
                  <c:v>Im Ehepaarhaushalt</c:v>
                </c:pt>
                <c:pt idx="2">
                  <c:v>Mit anderen Angehörgien</c:v>
                </c:pt>
                <c:pt idx="3">
                  <c:v>Im Pflegeheim</c:v>
                </c:pt>
              </c:strCache>
            </c:strRef>
          </c:cat>
          <c:val>
            <c:numRef>
              <c:f>Tabelle1!$B$23:$E$23</c:f>
              <c:numCache>
                <c:formatCode>General</c:formatCode>
                <c:ptCount val="4"/>
                <c:pt idx="0">
                  <c:v>29</c:v>
                </c:pt>
                <c:pt idx="1">
                  <c:v>65</c:v>
                </c:pt>
                <c:pt idx="2">
                  <c:v>24</c:v>
                </c:pt>
                <c:pt idx="3">
                  <c:v>3</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3699849322297519"/>
          <c:y val="0.26164906797795418"/>
          <c:w val="0.32331841600933231"/>
          <c:h val="0.40001956304371977"/>
        </c:manualLayout>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4403019-4E8E-46E0-ABF1-F42A977576C3}" type="datetimeFigureOut">
              <a:rPr lang="de-DE" smtClean="0"/>
              <a:t>27.10.2016</a:t>
            </a:fld>
            <a:endParaRPr lang="de-DE"/>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C72A358-92CE-4F32-AC7A-FF1BA976A595}" type="slidenum">
              <a:rPr lang="de-DE" smtClean="0"/>
              <a:t>‹Nr.›</a:t>
            </a:fld>
            <a:endParaRPr lang="de-DE"/>
          </a:p>
        </p:txBody>
      </p:sp>
    </p:spTree>
    <p:extLst>
      <p:ext uri="{BB962C8B-B14F-4D97-AF65-F5344CB8AC3E}">
        <p14:creationId xmlns:p14="http://schemas.microsoft.com/office/powerpoint/2010/main" val="3566244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1E7753D-254C-44D1-9C39-9E6C3C07C5C9}" type="datetimeFigureOut">
              <a:rPr lang="de-DE" smtClean="0"/>
              <a:t>27.10.2016</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D974936-CE2C-4589-B158-6AC3896558F0}" type="slidenum">
              <a:rPr lang="de-DE" smtClean="0"/>
              <a:t>‹Nr.›</a:t>
            </a:fld>
            <a:endParaRPr lang="de-DE"/>
          </a:p>
        </p:txBody>
      </p:sp>
    </p:spTree>
    <p:extLst>
      <p:ext uri="{BB962C8B-B14F-4D97-AF65-F5344CB8AC3E}">
        <p14:creationId xmlns:p14="http://schemas.microsoft.com/office/powerpoint/2010/main" val="2336607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5</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20</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21</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22</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23</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24</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25</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26</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27</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28</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29</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7</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30</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31</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13</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14</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15</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16</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17</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18</a:t>
            </a:fld>
            <a:endParaRPr lang="de-DE"/>
          </a:p>
        </p:txBody>
      </p:sp>
    </p:spTree>
    <p:extLst>
      <p:ext uri="{BB962C8B-B14F-4D97-AF65-F5344CB8AC3E}">
        <p14:creationId xmlns:p14="http://schemas.microsoft.com/office/powerpoint/2010/main" val="4192268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D974936-CE2C-4589-B158-6AC3896558F0}" type="slidenum">
              <a:rPr lang="de-DE" smtClean="0"/>
              <a:t>19</a:t>
            </a:fld>
            <a:endParaRPr lang="de-DE"/>
          </a:p>
        </p:txBody>
      </p:sp>
    </p:spTree>
    <p:extLst>
      <p:ext uri="{BB962C8B-B14F-4D97-AF65-F5344CB8AC3E}">
        <p14:creationId xmlns:p14="http://schemas.microsoft.com/office/powerpoint/2010/main" val="41922682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4" name="Text Box 17"/>
          <p:cNvSpPr txBox="1">
            <a:spLocks noChangeArrowheads="1"/>
          </p:cNvSpPr>
          <p:nvPr/>
        </p:nvSpPr>
        <p:spPr bwMode="auto">
          <a:xfrm>
            <a:off x="8626475" y="6621463"/>
            <a:ext cx="279400" cy="152400"/>
          </a:xfrm>
          <a:prstGeom prst="rect">
            <a:avLst/>
          </a:prstGeom>
          <a:noFill/>
          <a:ln>
            <a:noFill/>
          </a:ln>
          <a:extLst/>
        </p:spPr>
        <p:txBody>
          <a:bodyPr lIns="0" tIns="0" rIns="0" bIns="0" anchor="ctr">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fld id="{E872DF01-7563-41BD-8064-AAAC980FD2D9}" type="slidenum">
              <a:rPr lang="de-DE" sz="1000" smtClean="0">
                <a:solidFill>
                  <a:srgbClr val="FFFFFF"/>
                </a:solidFill>
              </a:rPr>
              <a:pPr algn="ctr" fontAlgn="base">
                <a:spcBef>
                  <a:spcPct val="0"/>
                </a:spcBef>
                <a:spcAft>
                  <a:spcPct val="0"/>
                </a:spcAft>
                <a:defRPr/>
              </a:pPr>
              <a:t>‹Nr.›</a:t>
            </a:fld>
            <a:endParaRPr lang="de-DE" sz="1000" smtClean="0">
              <a:solidFill>
                <a:srgbClr val="FFFFFF"/>
              </a:solidFill>
            </a:endParaRPr>
          </a:p>
        </p:txBody>
      </p:sp>
      <p:sp>
        <p:nvSpPr>
          <p:cNvPr id="5" name="Rectangle 26"/>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0000" tIns="46800" rIns="90000" bIns="46800" anchor="ctr">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6" name="Rectangle 33"/>
          <p:cNvSpPr>
            <a:spLocks noChangeArrowheads="1"/>
          </p:cNvSpPr>
          <p:nvPr/>
        </p:nvSpPr>
        <p:spPr bwMode="auto">
          <a:xfrm>
            <a:off x="2286000" y="6335713"/>
            <a:ext cx="4572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eaLnBrk="1" fontAlgn="base" hangingPunct="1">
              <a:spcBef>
                <a:spcPct val="0"/>
              </a:spcBef>
              <a:spcAft>
                <a:spcPct val="0"/>
              </a:spcAft>
              <a:defRPr/>
            </a:pPr>
            <a:r>
              <a:rPr lang="de-DE" altLang="de-DE" sz="1000" b="0" smtClean="0">
                <a:solidFill>
                  <a:srgbClr val="3060A0"/>
                </a:solidFill>
              </a:rPr>
              <a:t>Evaluation / Implementationsanalyse  zum Projekt </a:t>
            </a:r>
          </a:p>
          <a:p>
            <a:pPr algn="ctr" eaLnBrk="1" fontAlgn="base" hangingPunct="1">
              <a:spcBef>
                <a:spcPct val="0"/>
              </a:spcBef>
              <a:spcAft>
                <a:spcPct val="0"/>
              </a:spcAft>
              <a:defRPr/>
            </a:pPr>
            <a:r>
              <a:rPr lang="de-DE" altLang="de-DE" sz="1000" b="0" smtClean="0">
                <a:solidFill>
                  <a:srgbClr val="3060A0"/>
                </a:solidFill>
              </a:rPr>
              <a:t>„Interne ganzheitliche Unterstützung zur Integration im SGB III</a:t>
            </a:r>
          </a:p>
          <a:p>
            <a:pPr algn="ctr" eaLnBrk="1" fontAlgn="base" hangingPunct="1">
              <a:spcBef>
                <a:spcPct val="0"/>
              </a:spcBef>
              <a:spcAft>
                <a:spcPct val="0"/>
              </a:spcAft>
              <a:defRPr/>
            </a:pPr>
            <a:r>
              <a:rPr lang="de-DE" altLang="de-DE" sz="1000" b="0" smtClean="0">
                <a:solidFill>
                  <a:srgbClr val="3060A0"/>
                </a:solidFill>
              </a:rPr>
              <a:t>(PINGUIN)“</a:t>
            </a:r>
          </a:p>
        </p:txBody>
      </p:sp>
      <p:sp>
        <p:nvSpPr>
          <p:cNvPr id="7" name="Rectangle 51"/>
          <p:cNvSpPr>
            <a:spLocks noChangeArrowheads="1"/>
          </p:cNvSpPr>
          <p:nvPr/>
        </p:nvSpPr>
        <p:spPr bwMode="auto">
          <a:xfrm>
            <a:off x="0" y="0"/>
            <a:ext cx="9144000" cy="6861175"/>
          </a:xfrm>
          <a:prstGeom prst="rect">
            <a:avLst/>
          </a:prstGeom>
          <a:gradFill rotWithShape="1">
            <a:gsLst>
              <a:gs pos="0">
                <a:srgbClr val="C0C7DF"/>
              </a:gs>
              <a:gs pos="100000">
                <a:srgbClr val="FFFFFF"/>
              </a:gs>
            </a:gsLst>
            <a:path path="rect">
              <a:fillToRect l="100000" t="100000"/>
            </a:path>
          </a:gradFill>
          <a:ln w="9525">
            <a:solidFill>
              <a:srgbClr val="000000"/>
            </a:solidFill>
            <a:miter lim="800000"/>
            <a:headEnd/>
            <a:tailEnd/>
          </a:ln>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eaLnBrk="1" fontAlgn="base" hangingPunct="1">
              <a:spcBef>
                <a:spcPct val="0"/>
              </a:spcBef>
              <a:spcAft>
                <a:spcPct val="0"/>
              </a:spcAft>
              <a:defRPr/>
            </a:pPr>
            <a:endParaRPr lang="de-DE" altLang="de-DE" sz="1800" b="0" smtClean="0"/>
          </a:p>
        </p:txBody>
      </p:sp>
      <p:sp>
        <p:nvSpPr>
          <p:cNvPr id="8" name="Rectangle 52"/>
          <p:cNvSpPr>
            <a:spLocks noChangeArrowheads="1"/>
          </p:cNvSpPr>
          <p:nvPr/>
        </p:nvSpPr>
        <p:spPr bwMode="auto">
          <a:xfrm>
            <a:off x="865188" y="6226175"/>
            <a:ext cx="8305800" cy="36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9" name="Rectangle 54"/>
          <p:cNvSpPr>
            <a:spLocks noChangeArrowheads="1"/>
          </p:cNvSpPr>
          <p:nvPr/>
        </p:nvSpPr>
        <p:spPr bwMode="auto">
          <a:xfrm>
            <a:off x="165100" y="130175"/>
            <a:ext cx="75977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fontAlgn="base">
              <a:spcBef>
                <a:spcPct val="0"/>
              </a:spcBef>
              <a:spcAft>
                <a:spcPct val="0"/>
              </a:spcAft>
              <a:defRPr/>
            </a:pPr>
            <a:endParaRPr lang="de-DE" altLang="de-DE" sz="2200" smtClean="0"/>
          </a:p>
        </p:txBody>
      </p:sp>
      <p:sp>
        <p:nvSpPr>
          <p:cNvPr id="10" name="Text Box 55"/>
          <p:cNvSpPr txBox="1">
            <a:spLocks noChangeArrowheads="1"/>
          </p:cNvSpPr>
          <p:nvPr/>
        </p:nvSpPr>
        <p:spPr bwMode="auto">
          <a:xfrm>
            <a:off x="3222625" y="6218238"/>
            <a:ext cx="3409950" cy="274637"/>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endParaRPr lang="de-DE" sz="1200" b="1" smtClean="0">
              <a:solidFill>
                <a:srgbClr val="3060A0"/>
              </a:solidFill>
            </a:endParaRPr>
          </a:p>
        </p:txBody>
      </p:sp>
      <p:sp>
        <p:nvSpPr>
          <p:cNvPr id="11" name="Rectangle 56"/>
          <p:cNvSpPr>
            <a:spLocks noChangeAspect="1" noChangeArrowheads="1"/>
          </p:cNvSpPr>
          <p:nvPr/>
        </p:nvSpPr>
        <p:spPr bwMode="auto">
          <a:xfrm>
            <a:off x="8507413" y="3175"/>
            <a:ext cx="636587" cy="617538"/>
          </a:xfrm>
          <a:prstGeom prst="rect">
            <a:avLst/>
          </a:prstGeom>
          <a:solidFill>
            <a:srgbClr val="3060A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pic>
        <p:nvPicPr>
          <p:cNvPr id="12" name="Picture 17" descr="Logo ohne Schrif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94663" y="6264275"/>
            <a:ext cx="1049337"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19"/>
          <p:cNvSpPr txBox="1">
            <a:spLocks noChangeArrowheads="1"/>
          </p:cNvSpPr>
          <p:nvPr userDrawn="1"/>
        </p:nvSpPr>
        <p:spPr bwMode="auto">
          <a:xfrm>
            <a:off x="179388" y="6524625"/>
            <a:ext cx="504825" cy="260350"/>
          </a:xfrm>
          <a:prstGeom prst="rect">
            <a:avLst/>
          </a:prstGeom>
          <a:noFill/>
          <a:ln>
            <a:noFill/>
          </a:ln>
          <a:effectLst/>
          <a:extLst/>
        </p:spPr>
        <p:txBody>
          <a:bodyPr>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eaLnBrk="1" fontAlgn="base" hangingPunct="1">
              <a:spcBef>
                <a:spcPct val="50000"/>
              </a:spcBef>
              <a:spcAft>
                <a:spcPct val="0"/>
              </a:spcAft>
              <a:defRPr/>
            </a:pPr>
            <a:fld id="{EB65C504-D158-4BFC-B5C1-E30486578A08}" type="slidenum">
              <a:rPr lang="de-DE" b="0" smtClean="0"/>
              <a:pPr eaLnBrk="1" fontAlgn="base" hangingPunct="1">
                <a:spcBef>
                  <a:spcPct val="50000"/>
                </a:spcBef>
                <a:spcAft>
                  <a:spcPct val="0"/>
                </a:spcAft>
                <a:defRPr/>
              </a:pPr>
              <a:t>‹Nr.›</a:t>
            </a:fld>
            <a:endParaRPr lang="de-DE" b="0" dirty="0" smtClean="0"/>
          </a:p>
        </p:txBody>
      </p:sp>
      <p:sp>
        <p:nvSpPr>
          <p:cNvPr id="95237" name="Rectangle 46"/>
          <p:cNvSpPr>
            <a:spLocks noGrp="1" noChangeArrowheads="1"/>
          </p:cNvSpPr>
          <p:nvPr>
            <p:ph type="ctrTitle"/>
          </p:nvPr>
        </p:nvSpPr>
        <p:spPr>
          <a:xfrm>
            <a:off x="685800" y="2130425"/>
            <a:ext cx="7772400" cy="1470025"/>
          </a:xfrm>
        </p:spPr>
        <p:txBody>
          <a:bodyPr/>
          <a:lstStyle>
            <a:lvl1pPr>
              <a:defRPr/>
            </a:lvl1pPr>
          </a:lstStyle>
          <a:p>
            <a:pPr lvl="0"/>
            <a:r>
              <a:rPr lang="de-DE" noProof="0" smtClean="0"/>
              <a:t>Titelmasterformat durch Klicken bearbeiten</a:t>
            </a:r>
          </a:p>
        </p:txBody>
      </p:sp>
      <p:sp>
        <p:nvSpPr>
          <p:cNvPr id="95238" name="Rectangle 4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de-DE" noProof="0" smtClean="0"/>
              <a:t>Formatvorlage des Untertitelmasters durch Klicken bearbeiten</a:t>
            </a:r>
          </a:p>
        </p:txBody>
      </p:sp>
      <p:sp>
        <p:nvSpPr>
          <p:cNvPr id="14" name="Rectangle 48"/>
          <p:cNvSpPr>
            <a:spLocks noGrp="1" noChangeArrowheads="1"/>
          </p:cNvSpPr>
          <p:nvPr>
            <p:ph type="dt" sz="half" idx="10"/>
          </p:nvPr>
        </p:nvSpPr>
        <p:spPr>
          <a:xfrm>
            <a:off x="457200" y="6245225"/>
            <a:ext cx="2133600" cy="476250"/>
          </a:xfrm>
        </p:spPr>
        <p:txBody>
          <a:bodyPr/>
          <a:lstStyle>
            <a:lvl1pPr algn="l" eaLnBrk="1" hangingPunct="1">
              <a:defRPr sz="1400">
                <a:solidFill>
                  <a:srgbClr val="000000"/>
                </a:solidFill>
              </a:defRPr>
            </a:lvl1pPr>
          </a:lstStyle>
          <a:p>
            <a:pPr>
              <a:defRPr/>
            </a:pPr>
            <a:endParaRPr lang="de-DE"/>
          </a:p>
        </p:txBody>
      </p:sp>
      <p:sp>
        <p:nvSpPr>
          <p:cNvPr id="15" name="Rectangle 49"/>
          <p:cNvSpPr>
            <a:spLocks noGrp="1" noChangeArrowheads="1"/>
          </p:cNvSpPr>
          <p:nvPr>
            <p:ph type="ftr" sz="quarter" idx="11"/>
          </p:nvPr>
        </p:nvSpPr>
        <p:spPr>
          <a:xfrm>
            <a:off x="3124200" y="6267450"/>
            <a:ext cx="2895600" cy="476250"/>
          </a:xfrm>
        </p:spPr>
        <p:txBody>
          <a:bodyPr/>
          <a:lstStyle>
            <a:lvl1pPr>
              <a:defRPr/>
            </a:lvl1pPr>
          </a:lstStyle>
          <a:p>
            <a:pPr>
              <a:defRPr/>
            </a:pPr>
            <a:r>
              <a:rPr lang="de-DE"/>
              <a:t>Bundesamt für Bevölkerungs- und Katastrophenschutz 26.11.2013</a:t>
            </a:r>
          </a:p>
        </p:txBody>
      </p:sp>
      <p:sp>
        <p:nvSpPr>
          <p:cNvPr id="16" name="Rectangle 50"/>
          <p:cNvSpPr>
            <a:spLocks noGrp="1" noChangeArrowheads="1"/>
          </p:cNvSpPr>
          <p:nvPr>
            <p:ph type="sldNum" sz="quarter" idx="12"/>
          </p:nvPr>
        </p:nvSpPr>
        <p:spPr>
          <a:xfrm>
            <a:off x="6553200" y="6245225"/>
            <a:ext cx="2133600" cy="476250"/>
          </a:xfrm>
        </p:spPr>
        <p:txBody>
          <a:bodyPr/>
          <a:lstStyle>
            <a:lvl1pPr algn="r" eaLnBrk="1" hangingPunct="1">
              <a:defRPr sz="1400">
                <a:solidFill>
                  <a:srgbClr val="000000"/>
                </a:solidFill>
              </a:defRPr>
            </a:lvl1pPr>
          </a:lstStyle>
          <a:p>
            <a:pPr>
              <a:defRPr/>
            </a:pPr>
            <a:fld id="{6F30AFA0-E96C-4680-8273-DF0A0E87C7B4}" type="slidenum">
              <a:rPr lang="de-DE"/>
              <a:pPr>
                <a:defRPr/>
              </a:pPr>
              <a:t>‹Nr.›</a:t>
            </a:fld>
            <a:endParaRPr lang="de-DE"/>
          </a:p>
        </p:txBody>
      </p:sp>
    </p:spTree>
    <p:extLst>
      <p:ext uri="{BB962C8B-B14F-4D97-AF65-F5344CB8AC3E}">
        <p14:creationId xmlns:p14="http://schemas.microsoft.com/office/powerpoint/2010/main" val="228636101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8"/>
          <p:cNvSpPr>
            <a:spLocks noGrp="1" noChangeArrowheads="1"/>
          </p:cNvSpPr>
          <p:nvPr>
            <p:ph type="dt" sz="half" idx="10"/>
          </p:nvPr>
        </p:nvSpPr>
        <p:spPr>
          <a:ln/>
        </p:spPr>
        <p:txBody>
          <a:bodyPr/>
          <a:lstStyle>
            <a:lvl1pPr>
              <a:defRPr/>
            </a:lvl1pPr>
          </a:lstStyle>
          <a:p>
            <a:pPr>
              <a:defRPr/>
            </a:pPr>
            <a:endParaRPr lang="de-DE"/>
          </a:p>
        </p:txBody>
      </p:sp>
      <p:sp>
        <p:nvSpPr>
          <p:cNvPr id="6"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7" name="Rectangle 50"/>
          <p:cNvSpPr>
            <a:spLocks noGrp="1" noChangeArrowheads="1"/>
          </p:cNvSpPr>
          <p:nvPr>
            <p:ph type="sldNum" sz="quarter" idx="12"/>
          </p:nvPr>
        </p:nvSpPr>
        <p:spPr>
          <a:ln/>
        </p:spPr>
        <p:txBody>
          <a:bodyPr/>
          <a:lstStyle>
            <a:lvl1pPr>
              <a:defRPr/>
            </a:lvl1pPr>
          </a:lstStyle>
          <a:p>
            <a:pPr>
              <a:defRPr/>
            </a:pPr>
            <a:fld id="{84C92080-E8FC-4C3E-A3C8-F11A671138A4}" type="slidenum">
              <a:rPr lang="de-DE"/>
              <a:pPr>
                <a:defRPr/>
              </a:pPr>
              <a:t>‹Nr.›</a:t>
            </a:fld>
            <a:endParaRPr lang="de-DE"/>
          </a:p>
        </p:txBody>
      </p:sp>
    </p:spTree>
    <p:extLst>
      <p:ext uri="{BB962C8B-B14F-4D97-AF65-F5344CB8AC3E}">
        <p14:creationId xmlns:p14="http://schemas.microsoft.com/office/powerpoint/2010/main" val="2357761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8"/>
          <p:cNvSpPr>
            <a:spLocks noGrp="1" noChangeArrowheads="1"/>
          </p:cNvSpPr>
          <p:nvPr>
            <p:ph type="dt" sz="half" idx="10"/>
          </p:nvPr>
        </p:nvSpPr>
        <p:spPr>
          <a:ln/>
        </p:spPr>
        <p:txBody>
          <a:bodyPr/>
          <a:lstStyle>
            <a:lvl1pPr>
              <a:defRPr/>
            </a:lvl1pPr>
          </a:lstStyle>
          <a:p>
            <a:pPr>
              <a:defRPr/>
            </a:pPr>
            <a:endParaRPr lang="de-DE"/>
          </a:p>
        </p:txBody>
      </p:sp>
      <p:sp>
        <p:nvSpPr>
          <p:cNvPr id="5"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6" name="Rectangle 50"/>
          <p:cNvSpPr>
            <a:spLocks noGrp="1" noChangeArrowheads="1"/>
          </p:cNvSpPr>
          <p:nvPr>
            <p:ph type="sldNum" sz="quarter" idx="12"/>
          </p:nvPr>
        </p:nvSpPr>
        <p:spPr>
          <a:ln/>
        </p:spPr>
        <p:txBody>
          <a:bodyPr/>
          <a:lstStyle>
            <a:lvl1pPr>
              <a:defRPr/>
            </a:lvl1pPr>
          </a:lstStyle>
          <a:p>
            <a:pPr>
              <a:defRPr/>
            </a:pPr>
            <a:fld id="{F9760580-AF32-494F-8E5F-12295935F108}" type="slidenum">
              <a:rPr lang="de-DE"/>
              <a:pPr>
                <a:defRPr/>
              </a:pPr>
              <a:t>‹Nr.›</a:t>
            </a:fld>
            <a:endParaRPr lang="de-DE"/>
          </a:p>
        </p:txBody>
      </p:sp>
    </p:spTree>
    <p:extLst>
      <p:ext uri="{BB962C8B-B14F-4D97-AF65-F5344CB8AC3E}">
        <p14:creationId xmlns:p14="http://schemas.microsoft.com/office/powerpoint/2010/main" val="3726701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119813" y="274638"/>
            <a:ext cx="189865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22275" y="274638"/>
            <a:ext cx="5545138"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8"/>
          <p:cNvSpPr>
            <a:spLocks noGrp="1" noChangeArrowheads="1"/>
          </p:cNvSpPr>
          <p:nvPr>
            <p:ph type="dt" sz="half" idx="10"/>
          </p:nvPr>
        </p:nvSpPr>
        <p:spPr>
          <a:ln/>
        </p:spPr>
        <p:txBody>
          <a:bodyPr/>
          <a:lstStyle>
            <a:lvl1pPr>
              <a:defRPr/>
            </a:lvl1pPr>
          </a:lstStyle>
          <a:p>
            <a:pPr>
              <a:defRPr/>
            </a:pPr>
            <a:endParaRPr lang="de-DE"/>
          </a:p>
        </p:txBody>
      </p:sp>
      <p:sp>
        <p:nvSpPr>
          <p:cNvPr id="5"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6" name="Rectangle 50"/>
          <p:cNvSpPr>
            <a:spLocks noGrp="1" noChangeArrowheads="1"/>
          </p:cNvSpPr>
          <p:nvPr>
            <p:ph type="sldNum" sz="quarter" idx="12"/>
          </p:nvPr>
        </p:nvSpPr>
        <p:spPr>
          <a:ln/>
        </p:spPr>
        <p:txBody>
          <a:bodyPr/>
          <a:lstStyle>
            <a:lvl1pPr>
              <a:defRPr/>
            </a:lvl1pPr>
          </a:lstStyle>
          <a:p>
            <a:pPr>
              <a:defRPr/>
            </a:pPr>
            <a:fld id="{19F7C6F3-481D-41F7-A308-FA822A11C57F}" type="slidenum">
              <a:rPr lang="de-DE"/>
              <a:pPr>
                <a:defRPr/>
              </a:pPr>
              <a:t>‹Nr.›</a:t>
            </a:fld>
            <a:endParaRPr lang="de-DE"/>
          </a:p>
        </p:txBody>
      </p:sp>
    </p:spTree>
    <p:extLst>
      <p:ext uri="{BB962C8B-B14F-4D97-AF65-F5344CB8AC3E}">
        <p14:creationId xmlns:p14="http://schemas.microsoft.com/office/powerpoint/2010/main" val="3316236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4" name="Text Box 17"/>
          <p:cNvSpPr txBox="1">
            <a:spLocks noChangeArrowheads="1"/>
          </p:cNvSpPr>
          <p:nvPr/>
        </p:nvSpPr>
        <p:spPr bwMode="auto">
          <a:xfrm>
            <a:off x="8626475" y="6621463"/>
            <a:ext cx="279400" cy="152400"/>
          </a:xfrm>
          <a:prstGeom prst="rect">
            <a:avLst/>
          </a:prstGeom>
          <a:noFill/>
          <a:ln>
            <a:noFill/>
          </a:ln>
          <a:extLst/>
        </p:spPr>
        <p:txBody>
          <a:bodyPr lIns="0" tIns="0" rIns="0" bIns="0" anchor="ctr">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fld id="{E872DF01-7563-41BD-8064-AAAC980FD2D9}" type="slidenum">
              <a:rPr lang="de-DE" sz="1000" smtClean="0">
                <a:solidFill>
                  <a:srgbClr val="FFFFFF"/>
                </a:solidFill>
              </a:rPr>
              <a:pPr algn="ctr" fontAlgn="base">
                <a:spcBef>
                  <a:spcPct val="0"/>
                </a:spcBef>
                <a:spcAft>
                  <a:spcPct val="0"/>
                </a:spcAft>
                <a:defRPr/>
              </a:pPr>
              <a:t>‹Nr.›</a:t>
            </a:fld>
            <a:endParaRPr lang="de-DE" sz="1000" smtClean="0">
              <a:solidFill>
                <a:srgbClr val="FFFFFF"/>
              </a:solidFill>
            </a:endParaRPr>
          </a:p>
        </p:txBody>
      </p:sp>
      <p:sp>
        <p:nvSpPr>
          <p:cNvPr id="5" name="Rectangle 26"/>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0000" tIns="46800" rIns="90000" bIns="46800" anchor="ctr">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6" name="Rectangle 33"/>
          <p:cNvSpPr>
            <a:spLocks noChangeArrowheads="1"/>
          </p:cNvSpPr>
          <p:nvPr/>
        </p:nvSpPr>
        <p:spPr bwMode="auto">
          <a:xfrm>
            <a:off x="2286000" y="6335713"/>
            <a:ext cx="4572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eaLnBrk="1" fontAlgn="base" hangingPunct="1">
              <a:spcBef>
                <a:spcPct val="0"/>
              </a:spcBef>
              <a:spcAft>
                <a:spcPct val="0"/>
              </a:spcAft>
              <a:defRPr/>
            </a:pPr>
            <a:r>
              <a:rPr lang="de-DE" altLang="de-DE" sz="1000" b="0" smtClean="0">
                <a:solidFill>
                  <a:srgbClr val="3060A0"/>
                </a:solidFill>
              </a:rPr>
              <a:t>Evaluation / Implementationsanalyse  zum Projekt </a:t>
            </a:r>
          </a:p>
          <a:p>
            <a:pPr algn="ctr" eaLnBrk="1" fontAlgn="base" hangingPunct="1">
              <a:spcBef>
                <a:spcPct val="0"/>
              </a:spcBef>
              <a:spcAft>
                <a:spcPct val="0"/>
              </a:spcAft>
              <a:defRPr/>
            </a:pPr>
            <a:r>
              <a:rPr lang="de-DE" altLang="de-DE" sz="1000" b="0" smtClean="0">
                <a:solidFill>
                  <a:srgbClr val="3060A0"/>
                </a:solidFill>
              </a:rPr>
              <a:t>„Interne ganzheitliche Unterstützung zur Integration im SGB III</a:t>
            </a:r>
          </a:p>
          <a:p>
            <a:pPr algn="ctr" eaLnBrk="1" fontAlgn="base" hangingPunct="1">
              <a:spcBef>
                <a:spcPct val="0"/>
              </a:spcBef>
              <a:spcAft>
                <a:spcPct val="0"/>
              </a:spcAft>
              <a:defRPr/>
            </a:pPr>
            <a:r>
              <a:rPr lang="de-DE" altLang="de-DE" sz="1000" b="0" smtClean="0">
                <a:solidFill>
                  <a:srgbClr val="3060A0"/>
                </a:solidFill>
              </a:rPr>
              <a:t>(PINGUIN)“</a:t>
            </a:r>
          </a:p>
        </p:txBody>
      </p:sp>
      <p:sp>
        <p:nvSpPr>
          <p:cNvPr id="7" name="Rectangle 51"/>
          <p:cNvSpPr>
            <a:spLocks noChangeArrowheads="1"/>
          </p:cNvSpPr>
          <p:nvPr/>
        </p:nvSpPr>
        <p:spPr bwMode="auto">
          <a:xfrm>
            <a:off x="0" y="0"/>
            <a:ext cx="9144000" cy="6861175"/>
          </a:xfrm>
          <a:prstGeom prst="rect">
            <a:avLst/>
          </a:prstGeom>
          <a:gradFill rotWithShape="1">
            <a:gsLst>
              <a:gs pos="0">
                <a:srgbClr val="C0C7DF"/>
              </a:gs>
              <a:gs pos="100000">
                <a:srgbClr val="FFFFFF"/>
              </a:gs>
            </a:gsLst>
            <a:path path="rect">
              <a:fillToRect l="100000" t="100000"/>
            </a:path>
          </a:gradFill>
          <a:ln w="9525">
            <a:solidFill>
              <a:srgbClr val="000000"/>
            </a:solidFill>
            <a:miter lim="800000"/>
            <a:headEnd/>
            <a:tailEnd/>
          </a:ln>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eaLnBrk="1" fontAlgn="base" hangingPunct="1">
              <a:spcBef>
                <a:spcPct val="0"/>
              </a:spcBef>
              <a:spcAft>
                <a:spcPct val="0"/>
              </a:spcAft>
              <a:defRPr/>
            </a:pPr>
            <a:endParaRPr lang="de-DE" altLang="de-DE" sz="1800" b="0" smtClean="0"/>
          </a:p>
        </p:txBody>
      </p:sp>
      <p:sp>
        <p:nvSpPr>
          <p:cNvPr id="8" name="Rectangle 52"/>
          <p:cNvSpPr>
            <a:spLocks noChangeArrowheads="1"/>
          </p:cNvSpPr>
          <p:nvPr/>
        </p:nvSpPr>
        <p:spPr bwMode="auto">
          <a:xfrm>
            <a:off x="865188" y="6226175"/>
            <a:ext cx="8305800" cy="36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9" name="Rectangle 54"/>
          <p:cNvSpPr>
            <a:spLocks noChangeArrowheads="1"/>
          </p:cNvSpPr>
          <p:nvPr/>
        </p:nvSpPr>
        <p:spPr bwMode="auto">
          <a:xfrm>
            <a:off x="165100" y="130175"/>
            <a:ext cx="75977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fontAlgn="base">
              <a:spcBef>
                <a:spcPct val="0"/>
              </a:spcBef>
              <a:spcAft>
                <a:spcPct val="0"/>
              </a:spcAft>
              <a:defRPr/>
            </a:pPr>
            <a:endParaRPr lang="de-DE" altLang="de-DE" sz="2200" smtClean="0"/>
          </a:p>
        </p:txBody>
      </p:sp>
      <p:sp>
        <p:nvSpPr>
          <p:cNvPr id="10" name="Text Box 55"/>
          <p:cNvSpPr txBox="1">
            <a:spLocks noChangeArrowheads="1"/>
          </p:cNvSpPr>
          <p:nvPr/>
        </p:nvSpPr>
        <p:spPr bwMode="auto">
          <a:xfrm>
            <a:off x="3222625" y="6218238"/>
            <a:ext cx="3409950" cy="274637"/>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endParaRPr lang="de-DE" sz="1200" b="1" smtClean="0">
              <a:solidFill>
                <a:srgbClr val="3060A0"/>
              </a:solidFill>
            </a:endParaRPr>
          </a:p>
        </p:txBody>
      </p:sp>
      <p:sp>
        <p:nvSpPr>
          <p:cNvPr id="11" name="Rectangle 56"/>
          <p:cNvSpPr>
            <a:spLocks noChangeAspect="1" noChangeArrowheads="1"/>
          </p:cNvSpPr>
          <p:nvPr/>
        </p:nvSpPr>
        <p:spPr bwMode="auto">
          <a:xfrm>
            <a:off x="8507413" y="3175"/>
            <a:ext cx="636587" cy="617538"/>
          </a:xfrm>
          <a:prstGeom prst="rect">
            <a:avLst/>
          </a:prstGeom>
          <a:solidFill>
            <a:srgbClr val="3060A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pic>
        <p:nvPicPr>
          <p:cNvPr id="12" name="Picture 17" descr="Logo ohne Schrif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94663" y="6264275"/>
            <a:ext cx="1049337"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7" name="Rectangle 46"/>
          <p:cNvSpPr>
            <a:spLocks noGrp="1" noChangeArrowheads="1"/>
          </p:cNvSpPr>
          <p:nvPr>
            <p:ph type="ctrTitle"/>
          </p:nvPr>
        </p:nvSpPr>
        <p:spPr>
          <a:xfrm>
            <a:off x="685800" y="2130425"/>
            <a:ext cx="7772400" cy="1470025"/>
          </a:xfrm>
        </p:spPr>
        <p:txBody>
          <a:bodyPr/>
          <a:lstStyle>
            <a:lvl1pPr>
              <a:defRPr/>
            </a:lvl1pPr>
          </a:lstStyle>
          <a:p>
            <a:pPr lvl="0"/>
            <a:r>
              <a:rPr lang="de-DE" noProof="0" smtClean="0"/>
              <a:t>Titelmasterformat durch Klicken bearbeiten</a:t>
            </a:r>
          </a:p>
        </p:txBody>
      </p:sp>
      <p:sp>
        <p:nvSpPr>
          <p:cNvPr id="95238" name="Rectangle 4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de-DE" noProof="0" smtClean="0"/>
              <a:t>Formatvorlage des Untertitelmasters durch Klicken bearbeiten</a:t>
            </a:r>
          </a:p>
        </p:txBody>
      </p:sp>
      <p:sp>
        <p:nvSpPr>
          <p:cNvPr id="15" name="Rectangle 49"/>
          <p:cNvSpPr>
            <a:spLocks noGrp="1" noChangeArrowheads="1"/>
          </p:cNvSpPr>
          <p:nvPr>
            <p:ph type="ftr" sz="quarter" idx="11"/>
          </p:nvPr>
        </p:nvSpPr>
        <p:spPr>
          <a:xfrm>
            <a:off x="3124200" y="6267450"/>
            <a:ext cx="2895600" cy="476250"/>
          </a:xfrm>
        </p:spPr>
        <p:txBody>
          <a:bodyPr/>
          <a:lstStyle>
            <a:lvl1pPr>
              <a:defRPr/>
            </a:lvl1pPr>
          </a:lstStyle>
          <a:p>
            <a:pPr>
              <a:defRPr/>
            </a:pPr>
            <a:r>
              <a:rPr lang="de-DE"/>
              <a:t>Bundesamt für Bevölkerungs- und Katastrophenschutz 26.11.2013</a:t>
            </a:r>
          </a:p>
        </p:txBody>
      </p:sp>
      <p:sp>
        <p:nvSpPr>
          <p:cNvPr id="16" name="Rectangle 50"/>
          <p:cNvSpPr>
            <a:spLocks noGrp="1" noChangeArrowheads="1"/>
          </p:cNvSpPr>
          <p:nvPr>
            <p:ph type="sldNum" sz="quarter" idx="12"/>
          </p:nvPr>
        </p:nvSpPr>
        <p:spPr>
          <a:xfrm>
            <a:off x="6553200" y="6245225"/>
            <a:ext cx="2133600" cy="476250"/>
          </a:xfrm>
        </p:spPr>
        <p:txBody>
          <a:bodyPr/>
          <a:lstStyle>
            <a:lvl1pPr algn="r" eaLnBrk="1" hangingPunct="1">
              <a:defRPr sz="1400">
                <a:solidFill>
                  <a:srgbClr val="000000"/>
                </a:solidFill>
              </a:defRPr>
            </a:lvl1pPr>
          </a:lstStyle>
          <a:p>
            <a:pPr>
              <a:defRPr/>
            </a:pPr>
            <a:fld id="{6F30AFA0-E96C-4680-8273-DF0A0E87C7B4}" type="slidenum">
              <a:rPr lang="de-DE"/>
              <a:pPr>
                <a:defRPr/>
              </a:pPr>
              <a:t>‹Nr.›</a:t>
            </a:fld>
            <a:endParaRPr lang="de-DE"/>
          </a:p>
        </p:txBody>
      </p:sp>
    </p:spTree>
    <p:extLst>
      <p:ext uri="{BB962C8B-B14F-4D97-AF65-F5344CB8AC3E}">
        <p14:creationId xmlns:p14="http://schemas.microsoft.com/office/powerpoint/2010/main" val="387209489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8"/>
          <p:cNvSpPr>
            <a:spLocks noGrp="1" noChangeArrowheads="1"/>
          </p:cNvSpPr>
          <p:nvPr>
            <p:ph type="dt" sz="half" idx="10"/>
          </p:nvPr>
        </p:nvSpPr>
        <p:spPr>
          <a:ln/>
        </p:spPr>
        <p:txBody>
          <a:bodyPr/>
          <a:lstStyle>
            <a:lvl1pPr>
              <a:defRPr/>
            </a:lvl1pPr>
          </a:lstStyle>
          <a:p>
            <a:pPr>
              <a:defRPr/>
            </a:pPr>
            <a:endParaRPr lang="de-DE"/>
          </a:p>
        </p:txBody>
      </p:sp>
      <p:sp>
        <p:nvSpPr>
          <p:cNvPr id="5"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6" name="Rectangle 50"/>
          <p:cNvSpPr>
            <a:spLocks noGrp="1" noChangeArrowheads="1"/>
          </p:cNvSpPr>
          <p:nvPr>
            <p:ph type="sldNum" sz="quarter" idx="12"/>
          </p:nvPr>
        </p:nvSpPr>
        <p:spPr>
          <a:ln/>
        </p:spPr>
        <p:txBody>
          <a:bodyPr/>
          <a:lstStyle>
            <a:lvl1pPr>
              <a:defRPr/>
            </a:lvl1pPr>
          </a:lstStyle>
          <a:p>
            <a:pPr>
              <a:defRPr/>
            </a:pPr>
            <a:fld id="{439D7FD2-8D8E-4000-9C0F-B7600A0B1A06}" type="slidenum">
              <a:rPr lang="de-DE"/>
              <a:pPr>
                <a:defRPr/>
              </a:pPr>
              <a:t>‹Nr.›</a:t>
            </a:fld>
            <a:endParaRPr lang="de-DE"/>
          </a:p>
        </p:txBody>
      </p:sp>
    </p:spTree>
    <p:extLst>
      <p:ext uri="{BB962C8B-B14F-4D97-AF65-F5344CB8AC3E}">
        <p14:creationId xmlns:p14="http://schemas.microsoft.com/office/powerpoint/2010/main" val="3312272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8"/>
          <p:cNvSpPr>
            <a:spLocks noGrp="1" noChangeArrowheads="1"/>
          </p:cNvSpPr>
          <p:nvPr>
            <p:ph type="dt" sz="half" idx="10"/>
          </p:nvPr>
        </p:nvSpPr>
        <p:spPr>
          <a:ln/>
        </p:spPr>
        <p:txBody>
          <a:bodyPr/>
          <a:lstStyle>
            <a:lvl1pPr>
              <a:defRPr/>
            </a:lvl1pPr>
          </a:lstStyle>
          <a:p>
            <a:pPr>
              <a:defRPr/>
            </a:pPr>
            <a:endParaRPr lang="de-DE"/>
          </a:p>
        </p:txBody>
      </p:sp>
      <p:sp>
        <p:nvSpPr>
          <p:cNvPr id="4"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5" name="Rectangle 50"/>
          <p:cNvSpPr>
            <a:spLocks noGrp="1" noChangeArrowheads="1"/>
          </p:cNvSpPr>
          <p:nvPr>
            <p:ph type="sldNum" sz="quarter" idx="12"/>
          </p:nvPr>
        </p:nvSpPr>
        <p:spPr>
          <a:ln/>
        </p:spPr>
        <p:txBody>
          <a:bodyPr/>
          <a:lstStyle>
            <a:lvl1pPr>
              <a:defRPr/>
            </a:lvl1pPr>
          </a:lstStyle>
          <a:p>
            <a:pPr>
              <a:defRPr/>
            </a:pPr>
            <a:fld id="{484DAC5D-366B-4E41-B65B-91F1AAE2FD26}" type="slidenum">
              <a:rPr lang="de-DE"/>
              <a:pPr>
                <a:defRPr/>
              </a:pPr>
              <a:t>‹Nr.›</a:t>
            </a:fld>
            <a:endParaRPr lang="de-DE"/>
          </a:p>
        </p:txBody>
      </p:sp>
    </p:spTree>
    <p:extLst>
      <p:ext uri="{BB962C8B-B14F-4D97-AF65-F5344CB8AC3E}">
        <p14:creationId xmlns:p14="http://schemas.microsoft.com/office/powerpoint/2010/main" val="68005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8"/>
          <p:cNvSpPr>
            <a:spLocks noGrp="1" noChangeArrowheads="1"/>
          </p:cNvSpPr>
          <p:nvPr>
            <p:ph type="dt" sz="half" idx="10"/>
          </p:nvPr>
        </p:nvSpPr>
        <p:spPr>
          <a:ln/>
        </p:spPr>
        <p:txBody>
          <a:bodyPr/>
          <a:lstStyle>
            <a:lvl1pPr>
              <a:defRPr/>
            </a:lvl1pPr>
          </a:lstStyle>
          <a:p>
            <a:pPr>
              <a:defRPr/>
            </a:pPr>
            <a:endParaRPr lang="de-DE"/>
          </a:p>
        </p:txBody>
      </p:sp>
      <p:sp>
        <p:nvSpPr>
          <p:cNvPr id="5"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6" name="Rectangle 50"/>
          <p:cNvSpPr>
            <a:spLocks noGrp="1" noChangeArrowheads="1"/>
          </p:cNvSpPr>
          <p:nvPr>
            <p:ph type="sldNum" sz="quarter" idx="12"/>
          </p:nvPr>
        </p:nvSpPr>
        <p:spPr>
          <a:ln/>
        </p:spPr>
        <p:txBody>
          <a:bodyPr/>
          <a:lstStyle>
            <a:lvl1pPr>
              <a:defRPr/>
            </a:lvl1pPr>
          </a:lstStyle>
          <a:p>
            <a:pPr>
              <a:defRPr/>
            </a:pPr>
            <a:fld id="{9B26768D-F536-4973-95BA-49780A3C5149}" type="slidenum">
              <a:rPr lang="de-DE"/>
              <a:pPr>
                <a:defRPr/>
              </a:pPr>
              <a:t>‹Nr.›</a:t>
            </a:fld>
            <a:endParaRPr lang="de-DE"/>
          </a:p>
        </p:txBody>
      </p:sp>
    </p:spTree>
    <p:extLst>
      <p:ext uri="{BB962C8B-B14F-4D97-AF65-F5344CB8AC3E}">
        <p14:creationId xmlns:p14="http://schemas.microsoft.com/office/powerpoint/2010/main" val="40087625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22275" y="1600200"/>
            <a:ext cx="3721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295775" y="1600200"/>
            <a:ext cx="372268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8"/>
          <p:cNvSpPr>
            <a:spLocks noGrp="1" noChangeArrowheads="1"/>
          </p:cNvSpPr>
          <p:nvPr>
            <p:ph type="dt" sz="half" idx="10"/>
          </p:nvPr>
        </p:nvSpPr>
        <p:spPr>
          <a:ln/>
        </p:spPr>
        <p:txBody>
          <a:bodyPr/>
          <a:lstStyle>
            <a:lvl1pPr>
              <a:defRPr/>
            </a:lvl1pPr>
          </a:lstStyle>
          <a:p>
            <a:pPr>
              <a:defRPr/>
            </a:pPr>
            <a:endParaRPr lang="de-DE"/>
          </a:p>
        </p:txBody>
      </p:sp>
      <p:sp>
        <p:nvSpPr>
          <p:cNvPr id="6"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7" name="Rectangle 50"/>
          <p:cNvSpPr>
            <a:spLocks noGrp="1" noChangeArrowheads="1"/>
          </p:cNvSpPr>
          <p:nvPr>
            <p:ph type="sldNum" sz="quarter" idx="12"/>
          </p:nvPr>
        </p:nvSpPr>
        <p:spPr>
          <a:ln/>
        </p:spPr>
        <p:txBody>
          <a:bodyPr/>
          <a:lstStyle>
            <a:lvl1pPr>
              <a:defRPr/>
            </a:lvl1pPr>
          </a:lstStyle>
          <a:p>
            <a:pPr>
              <a:defRPr/>
            </a:pPr>
            <a:fld id="{B127FE89-F61C-49DD-9ACB-268DF7FF29A4}" type="slidenum">
              <a:rPr lang="de-DE"/>
              <a:pPr>
                <a:defRPr/>
              </a:pPr>
              <a:t>‹Nr.›</a:t>
            </a:fld>
            <a:endParaRPr lang="de-DE"/>
          </a:p>
        </p:txBody>
      </p:sp>
    </p:spTree>
    <p:extLst>
      <p:ext uri="{BB962C8B-B14F-4D97-AF65-F5344CB8AC3E}">
        <p14:creationId xmlns:p14="http://schemas.microsoft.com/office/powerpoint/2010/main" val="883332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8"/>
          <p:cNvSpPr>
            <a:spLocks noGrp="1" noChangeArrowheads="1"/>
          </p:cNvSpPr>
          <p:nvPr>
            <p:ph type="dt" sz="half" idx="10"/>
          </p:nvPr>
        </p:nvSpPr>
        <p:spPr>
          <a:ln/>
        </p:spPr>
        <p:txBody>
          <a:bodyPr/>
          <a:lstStyle>
            <a:lvl1pPr>
              <a:defRPr/>
            </a:lvl1pPr>
          </a:lstStyle>
          <a:p>
            <a:pPr>
              <a:defRPr/>
            </a:pPr>
            <a:endParaRPr lang="de-DE"/>
          </a:p>
        </p:txBody>
      </p:sp>
      <p:sp>
        <p:nvSpPr>
          <p:cNvPr id="8"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9" name="Rectangle 50"/>
          <p:cNvSpPr>
            <a:spLocks noGrp="1" noChangeArrowheads="1"/>
          </p:cNvSpPr>
          <p:nvPr>
            <p:ph type="sldNum" sz="quarter" idx="12"/>
          </p:nvPr>
        </p:nvSpPr>
        <p:spPr>
          <a:ln/>
        </p:spPr>
        <p:txBody>
          <a:bodyPr/>
          <a:lstStyle>
            <a:lvl1pPr>
              <a:defRPr/>
            </a:lvl1pPr>
          </a:lstStyle>
          <a:p>
            <a:pPr>
              <a:defRPr/>
            </a:pPr>
            <a:fld id="{53001D15-50E4-448D-9008-82F22CB97E54}" type="slidenum">
              <a:rPr lang="de-DE"/>
              <a:pPr>
                <a:defRPr/>
              </a:pPr>
              <a:t>‹Nr.›</a:t>
            </a:fld>
            <a:endParaRPr lang="de-DE"/>
          </a:p>
        </p:txBody>
      </p:sp>
    </p:spTree>
    <p:extLst>
      <p:ext uri="{BB962C8B-B14F-4D97-AF65-F5344CB8AC3E}">
        <p14:creationId xmlns:p14="http://schemas.microsoft.com/office/powerpoint/2010/main" val="1284813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8"/>
          <p:cNvSpPr>
            <a:spLocks noGrp="1" noChangeArrowheads="1"/>
          </p:cNvSpPr>
          <p:nvPr>
            <p:ph type="dt" sz="half" idx="10"/>
          </p:nvPr>
        </p:nvSpPr>
        <p:spPr>
          <a:ln/>
        </p:spPr>
        <p:txBody>
          <a:bodyPr/>
          <a:lstStyle>
            <a:lvl1pPr>
              <a:defRPr/>
            </a:lvl1pPr>
          </a:lstStyle>
          <a:p>
            <a:pPr>
              <a:defRPr/>
            </a:pPr>
            <a:endParaRPr lang="de-DE"/>
          </a:p>
        </p:txBody>
      </p:sp>
      <p:sp>
        <p:nvSpPr>
          <p:cNvPr id="4"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5" name="Rectangle 50"/>
          <p:cNvSpPr>
            <a:spLocks noGrp="1" noChangeArrowheads="1"/>
          </p:cNvSpPr>
          <p:nvPr>
            <p:ph type="sldNum" sz="quarter" idx="12"/>
          </p:nvPr>
        </p:nvSpPr>
        <p:spPr>
          <a:ln/>
        </p:spPr>
        <p:txBody>
          <a:bodyPr/>
          <a:lstStyle>
            <a:lvl1pPr>
              <a:defRPr/>
            </a:lvl1pPr>
          </a:lstStyle>
          <a:p>
            <a:pPr>
              <a:defRPr/>
            </a:pPr>
            <a:fld id="{D31B0CAD-7078-46A7-943C-6935A15C1431}" type="slidenum">
              <a:rPr lang="de-DE"/>
              <a:pPr>
                <a:defRPr/>
              </a:pPr>
              <a:t>‹Nr.›</a:t>
            </a:fld>
            <a:endParaRPr lang="de-DE"/>
          </a:p>
        </p:txBody>
      </p:sp>
    </p:spTree>
    <p:extLst>
      <p:ext uri="{BB962C8B-B14F-4D97-AF65-F5344CB8AC3E}">
        <p14:creationId xmlns:p14="http://schemas.microsoft.com/office/powerpoint/2010/main" val="2302496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8"/>
          <p:cNvSpPr>
            <a:spLocks noGrp="1" noChangeArrowheads="1"/>
          </p:cNvSpPr>
          <p:nvPr>
            <p:ph type="dt" sz="half" idx="10"/>
          </p:nvPr>
        </p:nvSpPr>
        <p:spPr>
          <a:ln/>
        </p:spPr>
        <p:txBody>
          <a:bodyPr/>
          <a:lstStyle>
            <a:lvl1pPr>
              <a:defRPr/>
            </a:lvl1pPr>
          </a:lstStyle>
          <a:p>
            <a:pPr>
              <a:defRPr/>
            </a:pPr>
            <a:endParaRPr lang="de-DE"/>
          </a:p>
        </p:txBody>
      </p:sp>
      <p:sp>
        <p:nvSpPr>
          <p:cNvPr id="5"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6" name="Rectangle 50"/>
          <p:cNvSpPr>
            <a:spLocks noGrp="1" noChangeArrowheads="1"/>
          </p:cNvSpPr>
          <p:nvPr>
            <p:ph type="sldNum" sz="quarter" idx="12"/>
          </p:nvPr>
        </p:nvSpPr>
        <p:spPr>
          <a:ln/>
        </p:spPr>
        <p:txBody>
          <a:bodyPr/>
          <a:lstStyle>
            <a:lvl1pPr>
              <a:defRPr/>
            </a:lvl1pPr>
          </a:lstStyle>
          <a:p>
            <a:pPr>
              <a:defRPr/>
            </a:pPr>
            <a:fld id="{439D7FD2-8D8E-4000-9C0F-B7600A0B1A06}" type="slidenum">
              <a:rPr lang="de-DE"/>
              <a:pPr>
                <a:defRPr/>
              </a:pPr>
              <a:t>‹Nr.›</a:t>
            </a:fld>
            <a:endParaRPr lang="de-DE"/>
          </a:p>
        </p:txBody>
      </p:sp>
    </p:spTree>
    <p:extLst>
      <p:ext uri="{BB962C8B-B14F-4D97-AF65-F5344CB8AC3E}">
        <p14:creationId xmlns:p14="http://schemas.microsoft.com/office/powerpoint/2010/main" val="40666421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8"/>
          <p:cNvSpPr>
            <a:spLocks noGrp="1" noChangeArrowheads="1"/>
          </p:cNvSpPr>
          <p:nvPr>
            <p:ph type="dt" sz="half" idx="10"/>
          </p:nvPr>
        </p:nvSpPr>
        <p:spPr>
          <a:ln/>
        </p:spPr>
        <p:txBody>
          <a:bodyPr/>
          <a:lstStyle>
            <a:lvl1pPr>
              <a:defRPr/>
            </a:lvl1pPr>
          </a:lstStyle>
          <a:p>
            <a:pPr>
              <a:defRPr/>
            </a:pPr>
            <a:endParaRPr lang="de-DE"/>
          </a:p>
        </p:txBody>
      </p:sp>
      <p:sp>
        <p:nvSpPr>
          <p:cNvPr id="3"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4" name="Rectangle 50"/>
          <p:cNvSpPr>
            <a:spLocks noGrp="1" noChangeArrowheads="1"/>
          </p:cNvSpPr>
          <p:nvPr>
            <p:ph type="sldNum" sz="quarter" idx="12"/>
          </p:nvPr>
        </p:nvSpPr>
        <p:spPr>
          <a:ln/>
        </p:spPr>
        <p:txBody>
          <a:bodyPr/>
          <a:lstStyle>
            <a:lvl1pPr>
              <a:defRPr/>
            </a:lvl1pPr>
          </a:lstStyle>
          <a:p>
            <a:pPr>
              <a:defRPr/>
            </a:pPr>
            <a:fld id="{26655DDE-9D96-47F9-8C95-A5848FCEDC10}" type="slidenum">
              <a:rPr lang="de-DE"/>
              <a:pPr>
                <a:defRPr/>
              </a:pPr>
              <a:t>‹Nr.›</a:t>
            </a:fld>
            <a:endParaRPr lang="de-DE"/>
          </a:p>
        </p:txBody>
      </p:sp>
    </p:spTree>
    <p:extLst>
      <p:ext uri="{BB962C8B-B14F-4D97-AF65-F5344CB8AC3E}">
        <p14:creationId xmlns:p14="http://schemas.microsoft.com/office/powerpoint/2010/main" val="18511604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8"/>
          <p:cNvSpPr>
            <a:spLocks noGrp="1" noChangeArrowheads="1"/>
          </p:cNvSpPr>
          <p:nvPr>
            <p:ph type="dt" sz="half" idx="10"/>
          </p:nvPr>
        </p:nvSpPr>
        <p:spPr>
          <a:ln/>
        </p:spPr>
        <p:txBody>
          <a:bodyPr/>
          <a:lstStyle>
            <a:lvl1pPr>
              <a:defRPr/>
            </a:lvl1pPr>
          </a:lstStyle>
          <a:p>
            <a:pPr>
              <a:defRPr/>
            </a:pPr>
            <a:endParaRPr lang="de-DE"/>
          </a:p>
        </p:txBody>
      </p:sp>
      <p:sp>
        <p:nvSpPr>
          <p:cNvPr id="6"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7" name="Rectangle 50"/>
          <p:cNvSpPr>
            <a:spLocks noGrp="1" noChangeArrowheads="1"/>
          </p:cNvSpPr>
          <p:nvPr>
            <p:ph type="sldNum" sz="quarter" idx="12"/>
          </p:nvPr>
        </p:nvSpPr>
        <p:spPr>
          <a:ln/>
        </p:spPr>
        <p:txBody>
          <a:bodyPr/>
          <a:lstStyle>
            <a:lvl1pPr>
              <a:defRPr/>
            </a:lvl1pPr>
          </a:lstStyle>
          <a:p>
            <a:pPr>
              <a:defRPr/>
            </a:pPr>
            <a:fld id="{C748B034-1961-4B8D-B70C-C8BBD611F7BA}" type="slidenum">
              <a:rPr lang="de-DE"/>
              <a:pPr>
                <a:defRPr/>
              </a:pPr>
              <a:t>‹Nr.›</a:t>
            </a:fld>
            <a:endParaRPr lang="de-DE"/>
          </a:p>
        </p:txBody>
      </p:sp>
    </p:spTree>
    <p:extLst>
      <p:ext uri="{BB962C8B-B14F-4D97-AF65-F5344CB8AC3E}">
        <p14:creationId xmlns:p14="http://schemas.microsoft.com/office/powerpoint/2010/main" val="23172874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8"/>
          <p:cNvSpPr>
            <a:spLocks noGrp="1" noChangeArrowheads="1"/>
          </p:cNvSpPr>
          <p:nvPr>
            <p:ph type="dt" sz="half" idx="10"/>
          </p:nvPr>
        </p:nvSpPr>
        <p:spPr>
          <a:ln/>
        </p:spPr>
        <p:txBody>
          <a:bodyPr/>
          <a:lstStyle>
            <a:lvl1pPr>
              <a:defRPr/>
            </a:lvl1pPr>
          </a:lstStyle>
          <a:p>
            <a:pPr>
              <a:defRPr/>
            </a:pPr>
            <a:endParaRPr lang="de-DE"/>
          </a:p>
        </p:txBody>
      </p:sp>
      <p:sp>
        <p:nvSpPr>
          <p:cNvPr id="6"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7" name="Rectangle 50"/>
          <p:cNvSpPr>
            <a:spLocks noGrp="1" noChangeArrowheads="1"/>
          </p:cNvSpPr>
          <p:nvPr>
            <p:ph type="sldNum" sz="quarter" idx="12"/>
          </p:nvPr>
        </p:nvSpPr>
        <p:spPr>
          <a:ln/>
        </p:spPr>
        <p:txBody>
          <a:bodyPr/>
          <a:lstStyle>
            <a:lvl1pPr>
              <a:defRPr/>
            </a:lvl1pPr>
          </a:lstStyle>
          <a:p>
            <a:pPr>
              <a:defRPr/>
            </a:pPr>
            <a:fld id="{84C92080-E8FC-4C3E-A3C8-F11A671138A4}" type="slidenum">
              <a:rPr lang="de-DE"/>
              <a:pPr>
                <a:defRPr/>
              </a:pPr>
              <a:t>‹Nr.›</a:t>
            </a:fld>
            <a:endParaRPr lang="de-DE"/>
          </a:p>
        </p:txBody>
      </p:sp>
    </p:spTree>
    <p:extLst>
      <p:ext uri="{BB962C8B-B14F-4D97-AF65-F5344CB8AC3E}">
        <p14:creationId xmlns:p14="http://schemas.microsoft.com/office/powerpoint/2010/main" val="32338485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8"/>
          <p:cNvSpPr>
            <a:spLocks noGrp="1" noChangeArrowheads="1"/>
          </p:cNvSpPr>
          <p:nvPr>
            <p:ph type="dt" sz="half" idx="10"/>
          </p:nvPr>
        </p:nvSpPr>
        <p:spPr>
          <a:ln/>
        </p:spPr>
        <p:txBody>
          <a:bodyPr/>
          <a:lstStyle>
            <a:lvl1pPr>
              <a:defRPr/>
            </a:lvl1pPr>
          </a:lstStyle>
          <a:p>
            <a:pPr>
              <a:defRPr/>
            </a:pPr>
            <a:endParaRPr lang="de-DE"/>
          </a:p>
        </p:txBody>
      </p:sp>
      <p:sp>
        <p:nvSpPr>
          <p:cNvPr id="5"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6" name="Rectangle 50"/>
          <p:cNvSpPr>
            <a:spLocks noGrp="1" noChangeArrowheads="1"/>
          </p:cNvSpPr>
          <p:nvPr>
            <p:ph type="sldNum" sz="quarter" idx="12"/>
          </p:nvPr>
        </p:nvSpPr>
        <p:spPr>
          <a:ln/>
        </p:spPr>
        <p:txBody>
          <a:bodyPr/>
          <a:lstStyle>
            <a:lvl1pPr>
              <a:defRPr/>
            </a:lvl1pPr>
          </a:lstStyle>
          <a:p>
            <a:pPr>
              <a:defRPr/>
            </a:pPr>
            <a:fld id="{F9760580-AF32-494F-8E5F-12295935F108}" type="slidenum">
              <a:rPr lang="de-DE"/>
              <a:pPr>
                <a:defRPr/>
              </a:pPr>
              <a:t>‹Nr.›</a:t>
            </a:fld>
            <a:endParaRPr lang="de-DE"/>
          </a:p>
        </p:txBody>
      </p:sp>
    </p:spTree>
    <p:extLst>
      <p:ext uri="{BB962C8B-B14F-4D97-AF65-F5344CB8AC3E}">
        <p14:creationId xmlns:p14="http://schemas.microsoft.com/office/powerpoint/2010/main" val="17529316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119813" y="274638"/>
            <a:ext cx="189865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22275" y="274638"/>
            <a:ext cx="5545138"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8"/>
          <p:cNvSpPr>
            <a:spLocks noGrp="1" noChangeArrowheads="1"/>
          </p:cNvSpPr>
          <p:nvPr>
            <p:ph type="dt" sz="half" idx="10"/>
          </p:nvPr>
        </p:nvSpPr>
        <p:spPr>
          <a:ln/>
        </p:spPr>
        <p:txBody>
          <a:bodyPr/>
          <a:lstStyle>
            <a:lvl1pPr>
              <a:defRPr/>
            </a:lvl1pPr>
          </a:lstStyle>
          <a:p>
            <a:pPr>
              <a:defRPr/>
            </a:pPr>
            <a:endParaRPr lang="de-DE"/>
          </a:p>
        </p:txBody>
      </p:sp>
      <p:sp>
        <p:nvSpPr>
          <p:cNvPr id="5"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6" name="Rectangle 50"/>
          <p:cNvSpPr>
            <a:spLocks noGrp="1" noChangeArrowheads="1"/>
          </p:cNvSpPr>
          <p:nvPr>
            <p:ph type="sldNum" sz="quarter" idx="12"/>
          </p:nvPr>
        </p:nvSpPr>
        <p:spPr>
          <a:ln/>
        </p:spPr>
        <p:txBody>
          <a:bodyPr/>
          <a:lstStyle>
            <a:lvl1pPr>
              <a:defRPr/>
            </a:lvl1pPr>
          </a:lstStyle>
          <a:p>
            <a:pPr>
              <a:defRPr/>
            </a:pPr>
            <a:fld id="{19F7C6F3-481D-41F7-A308-FA822A11C57F}" type="slidenum">
              <a:rPr lang="de-DE"/>
              <a:pPr>
                <a:defRPr/>
              </a:pPr>
              <a:t>‹Nr.›</a:t>
            </a:fld>
            <a:endParaRPr lang="de-DE"/>
          </a:p>
        </p:txBody>
      </p:sp>
    </p:spTree>
    <p:extLst>
      <p:ext uri="{BB962C8B-B14F-4D97-AF65-F5344CB8AC3E}">
        <p14:creationId xmlns:p14="http://schemas.microsoft.com/office/powerpoint/2010/main" val="2138425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8"/>
          <p:cNvSpPr>
            <a:spLocks noGrp="1" noChangeArrowheads="1"/>
          </p:cNvSpPr>
          <p:nvPr>
            <p:ph type="dt" sz="half" idx="10"/>
          </p:nvPr>
        </p:nvSpPr>
        <p:spPr>
          <a:ln/>
        </p:spPr>
        <p:txBody>
          <a:bodyPr/>
          <a:lstStyle>
            <a:lvl1pPr>
              <a:defRPr/>
            </a:lvl1pPr>
          </a:lstStyle>
          <a:p>
            <a:pPr>
              <a:defRPr/>
            </a:pPr>
            <a:endParaRPr lang="de-DE"/>
          </a:p>
        </p:txBody>
      </p:sp>
      <p:sp>
        <p:nvSpPr>
          <p:cNvPr id="4"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5" name="Rectangle 50"/>
          <p:cNvSpPr>
            <a:spLocks noGrp="1" noChangeArrowheads="1"/>
          </p:cNvSpPr>
          <p:nvPr>
            <p:ph type="sldNum" sz="quarter" idx="12"/>
          </p:nvPr>
        </p:nvSpPr>
        <p:spPr>
          <a:ln/>
        </p:spPr>
        <p:txBody>
          <a:bodyPr/>
          <a:lstStyle>
            <a:lvl1pPr>
              <a:defRPr/>
            </a:lvl1pPr>
          </a:lstStyle>
          <a:p>
            <a:pPr>
              <a:defRPr/>
            </a:pPr>
            <a:fld id="{484DAC5D-366B-4E41-B65B-91F1AAE2FD26}" type="slidenum">
              <a:rPr lang="de-DE"/>
              <a:pPr>
                <a:defRPr/>
              </a:pPr>
              <a:t>‹Nr.›</a:t>
            </a:fld>
            <a:endParaRPr lang="de-DE"/>
          </a:p>
        </p:txBody>
      </p:sp>
    </p:spTree>
    <p:extLst>
      <p:ext uri="{BB962C8B-B14F-4D97-AF65-F5344CB8AC3E}">
        <p14:creationId xmlns:p14="http://schemas.microsoft.com/office/powerpoint/2010/main" val="3113139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8"/>
          <p:cNvSpPr>
            <a:spLocks noGrp="1" noChangeArrowheads="1"/>
          </p:cNvSpPr>
          <p:nvPr>
            <p:ph type="dt" sz="half" idx="10"/>
          </p:nvPr>
        </p:nvSpPr>
        <p:spPr>
          <a:ln/>
        </p:spPr>
        <p:txBody>
          <a:bodyPr/>
          <a:lstStyle>
            <a:lvl1pPr>
              <a:defRPr/>
            </a:lvl1pPr>
          </a:lstStyle>
          <a:p>
            <a:pPr>
              <a:defRPr/>
            </a:pPr>
            <a:endParaRPr lang="de-DE"/>
          </a:p>
        </p:txBody>
      </p:sp>
      <p:sp>
        <p:nvSpPr>
          <p:cNvPr id="5"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6" name="Rectangle 50"/>
          <p:cNvSpPr>
            <a:spLocks noGrp="1" noChangeArrowheads="1"/>
          </p:cNvSpPr>
          <p:nvPr>
            <p:ph type="sldNum" sz="quarter" idx="12"/>
          </p:nvPr>
        </p:nvSpPr>
        <p:spPr>
          <a:ln/>
        </p:spPr>
        <p:txBody>
          <a:bodyPr/>
          <a:lstStyle>
            <a:lvl1pPr>
              <a:defRPr/>
            </a:lvl1pPr>
          </a:lstStyle>
          <a:p>
            <a:pPr>
              <a:defRPr/>
            </a:pPr>
            <a:fld id="{9B26768D-F536-4973-95BA-49780A3C5149}" type="slidenum">
              <a:rPr lang="de-DE"/>
              <a:pPr>
                <a:defRPr/>
              </a:pPr>
              <a:t>‹Nr.›</a:t>
            </a:fld>
            <a:endParaRPr lang="de-DE"/>
          </a:p>
        </p:txBody>
      </p:sp>
    </p:spTree>
    <p:extLst>
      <p:ext uri="{BB962C8B-B14F-4D97-AF65-F5344CB8AC3E}">
        <p14:creationId xmlns:p14="http://schemas.microsoft.com/office/powerpoint/2010/main" val="331575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22275" y="1600200"/>
            <a:ext cx="3721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295775" y="1600200"/>
            <a:ext cx="372268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8"/>
          <p:cNvSpPr>
            <a:spLocks noGrp="1" noChangeArrowheads="1"/>
          </p:cNvSpPr>
          <p:nvPr>
            <p:ph type="dt" sz="half" idx="10"/>
          </p:nvPr>
        </p:nvSpPr>
        <p:spPr>
          <a:ln/>
        </p:spPr>
        <p:txBody>
          <a:bodyPr/>
          <a:lstStyle>
            <a:lvl1pPr>
              <a:defRPr/>
            </a:lvl1pPr>
          </a:lstStyle>
          <a:p>
            <a:pPr>
              <a:defRPr/>
            </a:pPr>
            <a:endParaRPr lang="de-DE"/>
          </a:p>
        </p:txBody>
      </p:sp>
      <p:sp>
        <p:nvSpPr>
          <p:cNvPr id="6"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7" name="Rectangle 50"/>
          <p:cNvSpPr>
            <a:spLocks noGrp="1" noChangeArrowheads="1"/>
          </p:cNvSpPr>
          <p:nvPr>
            <p:ph type="sldNum" sz="quarter" idx="12"/>
          </p:nvPr>
        </p:nvSpPr>
        <p:spPr>
          <a:ln/>
        </p:spPr>
        <p:txBody>
          <a:bodyPr/>
          <a:lstStyle>
            <a:lvl1pPr>
              <a:defRPr/>
            </a:lvl1pPr>
          </a:lstStyle>
          <a:p>
            <a:pPr>
              <a:defRPr/>
            </a:pPr>
            <a:fld id="{B127FE89-F61C-49DD-9ACB-268DF7FF29A4}" type="slidenum">
              <a:rPr lang="de-DE"/>
              <a:pPr>
                <a:defRPr/>
              </a:pPr>
              <a:t>‹Nr.›</a:t>
            </a:fld>
            <a:endParaRPr lang="de-DE"/>
          </a:p>
        </p:txBody>
      </p:sp>
    </p:spTree>
    <p:extLst>
      <p:ext uri="{BB962C8B-B14F-4D97-AF65-F5344CB8AC3E}">
        <p14:creationId xmlns:p14="http://schemas.microsoft.com/office/powerpoint/2010/main" val="4093021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8"/>
          <p:cNvSpPr>
            <a:spLocks noGrp="1" noChangeArrowheads="1"/>
          </p:cNvSpPr>
          <p:nvPr>
            <p:ph type="dt" sz="half" idx="10"/>
          </p:nvPr>
        </p:nvSpPr>
        <p:spPr>
          <a:ln/>
        </p:spPr>
        <p:txBody>
          <a:bodyPr/>
          <a:lstStyle>
            <a:lvl1pPr>
              <a:defRPr/>
            </a:lvl1pPr>
          </a:lstStyle>
          <a:p>
            <a:pPr>
              <a:defRPr/>
            </a:pPr>
            <a:endParaRPr lang="de-DE"/>
          </a:p>
        </p:txBody>
      </p:sp>
      <p:sp>
        <p:nvSpPr>
          <p:cNvPr id="8"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9" name="Rectangle 50"/>
          <p:cNvSpPr>
            <a:spLocks noGrp="1" noChangeArrowheads="1"/>
          </p:cNvSpPr>
          <p:nvPr>
            <p:ph type="sldNum" sz="quarter" idx="12"/>
          </p:nvPr>
        </p:nvSpPr>
        <p:spPr>
          <a:ln/>
        </p:spPr>
        <p:txBody>
          <a:bodyPr/>
          <a:lstStyle>
            <a:lvl1pPr>
              <a:defRPr/>
            </a:lvl1pPr>
          </a:lstStyle>
          <a:p>
            <a:pPr>
              <a:defRPr/>
            </a:pPr>
            <a:fld id="{53001D15-50E4-448D-9008-82F22CB97E54}" type="slidenum">
              <a:rPr lang="de-DE"/>
              <a:pPr>
                <a:defRPr/>
              </a:pPr>
              <a:t>‹Nr.›</a:t>
            </a:fld>
            <a:endParaRPr lang="de-DE"/>
          </a:p>
        </p:txBody>
      </p:sp>
    </p:spTree>
    <p:extLst>
      <p:ext uri="{BB962C8B-B14F-4D97-AF65-F5344CB8AC3E}">
        <p14:creationId xmlns:p14="http://schemas.microsoft.com/office/powerpoint/2010/main" val="3209607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8"/>
          <p:cNvSpPr>
            <a:spLocks noGrp="1" noChangeArrowheads="1"/>
          </p:cNvSpPr>
          <p:nvPr>
            <p:ph type="dt" sz="half" idx="10"/>
          </p:nvPr>
        </p:nvSpPr>
        <p:spPr>
          <a:ln/>
        </p:spPr>
        <p:txBody>
          <a:bodyPr/>
          <a:lstStyle>
            <a:lvl1pPr>
              <a:defRPr/>
            </a:lvl1pPr>
          </a:lstStyle>
          <a:p>
            <a:pPr>
              <a:defRPr/>
            </a:pPr>
            <a:endParaRPr lang="de-DE"/>
          </a:p>
        </p:txBody>
      </p:sp>
      <p:sp>
        <p:nvSpPr>
          <p:cNvPr id="4"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5" name="Rectangle 50"/>
          <p:cNvSpPr>
            <a:spLocks noGrp="1" noChangeArrowheads="1"/>
          </p:cNvSpPr>
          <p:nvPr>
            <p:ph type="sldNum" sz="quarter" idx="12"/>
          </p:nvPr>
        </p:nvSpPr>
        <p:spPr>
          <a:ln/>
        </p:spPr>
        <p:txBody>
          <a:bodyPr/>
          <a:lstStyle>
            <a:lvl1pPr>
              <a:defRPr/>
            </a:lvl1pPr>
          </a:lstStyle>
          <a:p>
            <a:pPr>
              <a:defRPr/>
            </a:pPr>
            <a:fld id="{D31B0CAD-7078-46A7-943C-6935A15C1431}" type="slidenum">
              <a:rPr lang="de-DE"/>
              <a:pPr>
                <a:defRPr/>
              </a:pPr>
              <a:t>‹Nr.›</a:t>
            </a:fld>
            <a:endParaRPr lang="de-DE"/>
          </a:p>
        </p:txBody>
      </p:sp>
    </p:spTree>
    <p:extLst>
      <p:ext uri="{BB962C8B-B14F-4D97-AF65-F5344CB8AC3E}">
        <p14:creationId xmlns:p14="http://schemas.microsoft.com/office/powerpoint/2010/main" val="1251154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8"/>
          <p:cNvSpPr>
            <a:spLocks noGrp="1" noChangeArrowheads="1"/>
          </p:cNvSpPr>
          <p:nvPr>
            <p:ph type="dt" sz="half" idx="10"/>
          </p:nvPr>
        </p:nvSpPr>
        <p:spPr>
          <a:ln/>
        </p:spPr>
        <p:txBody>
          <a:bodyPr/>
          <a:lstStyle>
            <a:lvl1pPr>
              <a:defRPr/>
            </a:lvl1pPr>
          </a:lstStyle>
          <a:p>
            <a:pPr>
              <a:defRPr/>
            </a:pPr>
            <a:endParaRPr lang="de-DE"/>
          </a:p>
        </p:txBody>
      </p:sp>
      <p:sp>
        <p:nvSpPr>
          <p:cNvPr id="3"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4" name="Rectangle 50"/>
          <p:cNvSpPr>
            <a:spLocks noGrp="1" noChangeArrowheads="1"/>
          </p:cNvSpPr>
          <p:nvPr>
            <p:ph type="sldNum" sz="quarter" idx="12"/>
          </p:nvPr>
        </p:nvSpPr>
        <p:spPr>
          <a:ln/>
        </p:spPr>
        <p:txBody>
          <a:bodyPr/>
          <a:lstStyle>
            <a:lvl1pPr>
              <a:defRPr/>
            </a:lvl1pPr>
          </a:lstStyle>
          <a:p>
            <a:pPr>
              <a:defRPr/>
            </a:pPr>
            <a:fld id="{26655DDE-9D96-47F9-8C95-A5848FCEDC10}" type="slidenum">
              <a:rPr lang="de-DE"/>
              <a:pPr>
                <a:defRPr/>
              </a:pPr>
              <a:t>‹Nr.›</a:t>
            </a:fld>
            <a:endParaRPr lang="de-DE"/>
          </a:p>
        </p:txBody>
      </p:sp>
    </p:spTree>
    <p:extLst>
      <p:ext uri="{BB962C8B-B14F-4D97-AF65-F5344CB8AC3E}">
        <p14:creationId xmlns:p14="http://schemas.microsoft.com/office/powerpoint/2010/main" val="2050894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8"/>
          <p:cNvSpPr>
            <a:spLocks noGrp="1" noChangeArrowheads="1"/>
          </p:cNvSpPr>
          <p:nvPr>
            <p:ph type="dt" sz="half" idx="10"/>
          </p:nvPr>
        </p:nvSpPr>
        <p:spPr>
          <a:ln/>
        </p:spPr>
        <p:txBody>
          <a:bodyPr/>
          <a:lstStyle>
            <a:lvl1pPr>
              <a:defRPr/>
            </a:lvl1pPr>
          </a:lstStyle>
          <a:p>
            <a:pPr>
              <a:defRPr/>
            </a:pPr>
            <a:endParaRPr lang="de-DE"/>
          </a:p>
        </p:txBody>
      </p:sp>
      <p:sp>
        <p:nvSpPr>
          <p:cNvPr id="6" name="Rectangle 49"/>
          <p:cNvSpPr>
            <a:spLocks noGrp="1" noChangeArrowheads="1"/>
          </p:cNvSpPr>
          <p:nvPr>
            <p:ph type="ftr" sz="quarter" idx="11"/>
          </p:nvPr>
        </p:nvSpPr>
        <p:spPr>
          <a:ln/>
        </p:spPr>
        <p:txBody>
          <a:bodyPr/>
          <a:lstStyle>
            <a:lvl1pPr>
              <a:defRPr/>
            </a:lvl1pPr>
          </a:lstStyle>
          <a:p>
            <a:pPr>
              <a:defRPr/>
            </a:pPr>
            <a:r>
              <a:rPr lang="de-DE"/>
              <a:t>Ps_Name</a:t>
            </a:r>
          </a:p>
        </p:txBody>
      </p:sp>
      <p:sp>
        <p:nvSpPr>
          <p:cNvPr id="7" name="Rectangle 50"/>
          <p:cNvSpPr>
            <a:spLocks noGrp="1" noChangeArrowheads="1"/>
          </p:cNvSpPr>
          <p:nvPr>
            <p:ph type="sldNum" sz="quarter" idx="12"/>
          </p:nvPr>
        </p:nvSpPr>
        <p:spPr>
          <a:ln/>
        </p:spPr>
        <p:txBody>
          <a:bodyPr/>
          <a:lstStyle>
            <a:lvl1pPr>
              <a:defRPr/>
            </a:lvl1pPr>
          </a:lstStyle>
          <a:p>
            <a:pPr>
              <a:defRPr/>
            </a:pPr>
            <a:fld id="{C748B034-1961-4B8D-B70C-C8BBD611F7BA}" type="slidenum">
              <a:rPr lang="de-DE"/>
              <a:pPr>
                <a:defRPr/>
              </a:pPr>
              <a:t>‹Nr.›</a:t>
            </a:fld>
            <a:endParaRPr lang="de-DE"/>
          </a:p>
        </p:txBody>
      </p:sp>
    </p:spTree>
    <p:extLst>
      <p:ext uri="{BB962C8B-B14F-4D97-AF65-F5344CB8AC3E}">
        <p14:creationId xmlns:p14="http://schemas.microsoft.com/office/powerpoint/2010/main" val="2435144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17"/>
          <p:cNvSpPr txBox="1">
            <a:spLocks noChangeArrowheads="1"/>
          </p:cNvSpPr>
          <p:nvPr/>
        </p:nvSpPr>
        <p:spPr bwMode="auto">
          <a:xfrm>
            <a:off x="8626475" y="6621463"/>
            <a:ext cx="279400" cy="152400"/>
          </a:xfrm>
          <a:prstGeom prst="rect">
            <a:avLst/>
          </a:prstGeom>
          <a:noFill/>
          <a:ln>
            <a:noFill/>
          </a:ln>
          <a:extLst/>
        </p:spPr>
        <p:txBody>
          <a:bodyPr lIns="0" tIns="0" rIns="0" bIns="0" anchor="ctr">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fld id="{42998E79-F92D-4C12-9262-C46816E7CD25}" type="slidenum">
              <a:rPr lang="de-DE" sz="1000" smtClean="0">
                <a:solidFill>
                  <a:srgbClr val="FFFFFF"/>
                </a:solidFill>
              </a:rPr>
              <a:pPr algn="ctr" fontAlgn="base">
                <a:spcBef>
                  <a:spcPct val="0"/>
                </a:spcBef>
                <a:spcAft>
                  <a:spcPct val="0"/>
                </a:spcAft>
                <a:defRPr/>
              </a:pPr>
              <a:t>‹Nr.›</a:t>
            </a:fld>
            <a:endParaRPr lang="de-DE" sz="1000" smtClean="0">
              <a:solidFill>
                <a:srgbClr val="FFFFFF"/>
              </a:solidFill>
            </a:endParaRPr>
          </a:p>
        </p:txBody>
      </p:sp>
      <p:sp>
        <p:nvSpPr>
          <p:cNvPr id="1027" name="Rectangle 26"/>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0000" tIns="46800" rIns="90000" bIns="46800" anchor="ctr">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1028" name="Rectangle 33"/>
          <p:cNvSpPr>
            <a:spLocks noChangeArrowheads="1"/>
          </p:cNvSpPr>
          <p:nvPr/>
        </p:nvSpPr>
        <p:spPr bwMode="auto">
          <a:xfrm>
            <a:off x="2286000" y="6335713"/>
            <a:ext cx="4572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eaLnBrk="1" fontAlgn="base" hangingPunct="1">
              <a:spcBef>
                <a:spcPct val="0"/>
              </a:spcBef>
              <a:spcAft>
                <a:spcPct val="0"/>
              </a:spcAft>
              <a:defRPr/>
            </a:pPr>
            <a:r>
              <a:rPr lang="de-DE" altLang="de-DE" sz="1000" b="0" smtClean="0">
                <a:solidFill>
                  <a:srgbClr val="3060A0"/>
                </a:solidFill>
              </a:rPr>
              <a:t>Evaluation / Implementationsanalyse  zum Projekt </a:t>
            </a:r>
          </a:p>
          <a:p>
            <a:pPr algn="ctr" eaLnBrk="1" fontAlgn="base" hangingPunct="1">
              <a:spcBef>
                <a:spcPct val="0"/>
              </a:spcBef>
              <a:spcAft>
                <a:spcPct val="0"/>
              </a:spcAft>
              <a:defRPr/>
            </a:pPr>
            <a:r>
              <a:rPr lang="de-DE" altLang="de-DE" sz="1000" b="0" smtClean="0">
                <a:solidFill>
                  <a:srgbClr val="3060A0"/>
                </a:solidFill>
              </a:rPr>
              <a:t>„Interne ganzheitliche Unterstützung zur Integration im SGB III</a:t>
            </a:r>
          </a:p>
          <a:p>
            <a:pPr algn="ctr" eaLnBrk="1" fontAlgn="base" hangingPunct="1">
              <a:spcBef>
                <a:spcPct val="0"/>
              </a:spcBef>
              <a:spcAft>
                <a:spcPct val="0"/>
              </a:spcAft>
              <a:defRPr/>
            </a:pPr>
            <a:r>
              <a:rPr lang="de-DE" altLang="de-DE" sz="1000" b="0" smtClean="0">
                <a:solidFill>
                  <a:srgbClr val="3060A0"/>
                </a:solidFill>
              </a:rPr>
              <a:t>(PINGUIN)“</a:t>
            </a:r>
          </a:p>
        </p:txBody>
      </p:sp>
      <p:sp>
        <p:nvSpPr>
          <p:cNvPr id="1029" name="Rectangle 46"/>
          <p:cNvSpPr>
            <a:spLocks noGrp="1" noChangeArrowheads="1"/>
          </p:cNvSpPr>
          <p:nvPr>
            <p:ph type="title"/>
          </p:nvPr>
        </p:nvSpPr>
        <p:spPr bwMode="auto">
          <a:xfrm>
            <a:off x="422275" y="274638"/>
            <a:ext cx="75961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30" name="Rectangle 47"/>
          <p:cNvSpPr>
            <a:spLocks noGrp="1" noChangeArrowheads="1"/>
          </p:cNvSpPr>
          <p:nvPr>
            <p:ph type="body" idx="1"/>
          </p:nvPr>
        </p:nvSpPr>
        <p:spPr bwMode="auto">
          <a:xfrm>
            <a:off x="422275" y="1600200"/>
            <a:ext cx="75961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72" name="Rectangle 48"/>
          <p:cNvSpPr>
            <a:spLocks noGrp="1" noChangeArrowheads="1"/>
          </p:cNvSpPr>
          <p:nvPr>
            <p:ph type="dt" sz="half" idx="2"/>
          </p:nvPr>
        </p:nvSpPr>
        <p:spPr bwMode="auto">
          <a:xfrm>
            <a:off x="422275" y="6245225"/>
            <a:ext cx="19685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b="0">
                <a:solidFill>
                  <a:srgbClr val="000000"/>
                </a:solidFill>
              </a:defRPr>
            </a:lvl1pPr>
          </a:lstStyle>
          <a:p>
            <a:pPr fontAlgn="base">
              <a:spcBef>
                <a:spcPct val="0"/>
              </a:spcBef>
              <a:spcAft>
                <a:spcPct val="0"/>
              </a:spcAft>
              <a:defRPr/>
            </a:pPr>
            <a:endParaRPr lang="de-DE"/>
          </a:p>
        </p:txBody>
      </p:sp>
      <p:sp>
        <p:nvSpPr>
          <p:cNvPr id="1073" name="Rectangle 49"/>
          <p:cNvSpPr>
            <a:spLocks noGrp="1" noChangeArrowheads="1"/>
          </p:cNvSpPr>
          <p:nvPr>
            <p:ph type="ftr" sz="quarter" idx="3"/>
          </p:nvPr>
        </p:nvSpPr>
        <p:spPr bwMode="auto">
          <a:xfrm>
            <a:off x="2884488" y="6245225"/>
            <a:ext cx="267176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fontAlgn="base">
              <a:spcBef>
                <a:spcPct val="0"/>
              </a:spcBef>
              <a:spcAft>
                <a:spcPct val="0"/>
              </a:spcAft>
              <a:defRPr/>
            </a:pPr>
            <a:r>
              <a:rPr lang="de-DE">
                <a:solidFill>
                  <a:srgbClr val="000000"/>
                </a:solidFill>
              </a:rPr>
              <a:t>Ps_Name</a:t>
            </a:r>
          </a:p>
        </p:txBody>
      </p:sp>
      <p:sp>
        <p:nvSpPr>
          <p:cNvPr id="1074" name="Rectangle 50"/>
          <p:cNvSpPr>
            <a:spLocks noGrp="1" noChangeArrowheads="1"/>
          </p:cNvSpPr>
          <p:nvPr>
            <p:ph type="sldNum" sz="quarter" idx="4"/>
          </p:nvPr>
        </p:nvSpPr>
        <p:spPr bwMode="auto">
          <a:xfrm>
            <a:off x="6048375" y="6245225"/>
            <a:ext cx="19700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rgbClr val="000000"/>
                </a:solidFill>
              </a:defRPr>
            </a:lvl1pPr>
          </a:lstStyle>
          <a:p>
            <a:pPr fontAlgn="base">
              <a:spcBef>
                <a:spcPct val="0"/>
              </a:spcBef>
              <a:spcAft>
                <a:spcPct val="0"/>
              </a:spcAft>
              <a:defRPr/>
            </a:pPr>
            <a:fld id="{4E243962-7380-418A-B47C-D102ADFEC74E}" type="slidenum">
              <a:rPr lang="de-DE"/>
              <a:pPr fontAlgn="base">
                <a:spcBef>
                  <a:spcPct val="0"/>
                </a:spcBef>
                <a:spcAft>
                  <a:spcPct val="0"/>
                </a:spcAft>
                <a:defRPr/>
              </a:pPr>
              <a:t>‹Nr.›</a:t>
            </a:fld>
            <a:endParaRPr lang="de-DE"/>
          </a:p>
        </p:txBody>
      </p:sp>
      <p:sp>
        <p:nvSpPr>
          <p:cNvPr id="1034" name="Rectangle 51"/>
          <p:cNvSpPr>
            <a:spLocks noChangeArrowheads="1"/>
          </p:cNvSpPr>
          <p:nvPr/>
        </p:nvSpPr>
        <p:spPr bwMode="auto">
          <a:xfrm>
            <a:off x="0" y="0"/>
            <a:ext cx="9144000" cy="6861175"/>
          </a:xfrm>
          <a:prstGeom prst="rect">
            <a:avLst/>
          </a:prstGeom>
          <a:gradFill rotWithShape="1">
            <a:gsLst>
              <a:gs pos="0">
                <a:srgbClr val="C0C7DF"/>
              </a:gs>
              <a:gs pos="100000">
                <a:srgbClr val="FFFFFF"/>
              </a:gs>
            </a:gsLst>
            <a:path path="rect">
              <a:fillToRect l="100000" t="100000"/>
            </a:path>
          </a:gradFill>
          <a:ln w="9525">
            <a:solidFill>
              <a:srgbClr val="000000"/>
            </a:solidFill>
            <a:miter lim="800000"/>
            <a:headEnd/>
            <a:tailEnd/>
          </a:ln>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eaLnBrk="1" fontAlgn="base" hangingPunct="1">
              <a:spcBef>
                <a:spcPct val="0"/>
              </a:spcBef>
              <a:spcAft>
                <a:spcPct val="0"/>
              </a:spcAft>
              <a:defRPr/>
            </a:pPr>
            <a:endParaRPr lang="de-DE" altLang="de-DE" sz="1800" b="0" smtClean="0"/>
          </a:p>
        </p:txBody>
      </p:sp>
      <p:sp>
        <p:nvSpPr>
          <p:cNvPr id="1035" name="Rectangle 52"/>
          <p:cNvSpPr>
            <a:spLocks noChangeArrowheads="1"/>
          </p:cNvSpPr>
          <p:nvPr/>
        </p:nvSpPr>
        <p:spPr bwMode="auto">
          <a:xfrm>
            <a:off x="865188" y="6226175"/>
            <a:ext cx="8305800" cy="36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1036" name="Rectangle 54"/>
          <p:cNvSpPr>
            <a:spLocks noChangeArrowheads="1"/>
          </p:cNvSpPr>
          <p:nvPr/>
        </p:nvSpPr>
        <p:spPr bwMode="auto">
          <a:xfrm>
            <a:off x="165100" y="130175"/>
            <a:ext cx="75977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fontAlgn="base">
              <a:spcBef>
                <a:spcPct val="0"/>
              </a:spcBef>
              <a:spcAft>
                <a:spcPct val="0"/>
              </a:spcAft>
              <a:defRPr/>
            </a:pPr>
            <a:endParaRPr lang="de-DE" altLang="de-DE" sz="2200" smtClean="0"/>
          </a:p>
        </p:txBody>
      </p:sp>
      <p:sp>
        <p:nvSpPr>
          <p:cNvPr id="1079" name="Text Box 55"/>
          <p:cNvSpPr txBox="1">
            <a:spLocks noChangeArrowheads="1"/>
          </p:cNvSpPr>
          <p:nvPr/>
        </p:nvSpPr>
        <p:spPr bwMode="auto">
          <a:xfrm>
            <a:off x="3222625" y="6218238"/>
            <a:ext cx="3409950" cy="274637"/>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endParaRPr lang="de-DE" sz="1200" b="1" smtClean="0">
              <a:solidFill>
                <a:srgbClr val="3060A0"/>
              </a:solidFill>
            </a:endParaRPr>
          </a:p>
        </p:txBody>
      </p:sp>
      <p:sp>
        <p:nvSpPr>
          <p:cNvPr id="1038" name="Rectangle 56"/>
          <p:cNvSpPr>
            <a:spLocks noChangeAspect="1" noChangeArrowheads="1"/>
          </p:cNvSpPr>
          <p:nvPr/>
        </p:nvSpPr>
        <p:spPr bwMode="auto">
          <a:xfrm>
            <a:off x="8507413" y="0"/>
            <a:ext cx="636587" cy="688975"/>
          </a:xfrm>
          <a:prstGeom prst="rect">
            <a:avLst/>
          </a:prstGeom>
          <a:solidFill>
            <a:srgbClr val="3060A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1039" name="Line 57"/>
          <p:cNvSpPr>
            <a:spLocks noChangeShapeType="1"/>
          </p:cNvSpPr>
          <p:nvPr/>
        </p:nvSpPr>
        <p:spPr bwMode="auto">
          <a:xfrm flipH="1">
            <a:off x="255588" y="655638"/>
            <a:ext cx="8253412" cy="4762"/>
          </a:xfrm>
          <a:prstGeom prst="line">
            <a:avLst/>
          </a:prstGeom>
          <a:noFill/>
          <a:ln w="38100">
            <a:solidFill>
              <a:srgbClr val="3060A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z="1100" b="1">
              <a:solidFill>
                <a:srgbClr val="000000"/>
              </a:solidFill>
            </a:endParaRPr>
          </a:p>
        </p:txBody>
      </p:sp>
      <p:sp>
        <p:nvSpPr>
          <p:cNvPr id="2" name="Text Box 55"/>
          <p:cNvSpPr txBox="1">
            <a:spLocks noChangeArrowheads="1"/>
          </p:cNvSpPr>
          <p:nvPr userDrawn="1"/>
        </p:nvSpPr>
        <p:spPr bwMode="auto">
          <a:xfrm>
            <a:off x="384175" y="6364288"/>
            <a:ext cx="1816100" cy="304800"/>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r>
              <a:rPr lang="de-DE" sz="1400" smtClean="0">
                <a:solidFill>
                  <a:srgbClr val="003994"/>
                </a:solidFill>
              </a:rPr>
              <a:t> </a:t>
            </a:r>
          </a:p>
        </p:txBody>
      </p:sp>
      <p:pic>
        <p:nvPicPr>
          <p:cNvPr id="1041" name="Picture 17" descr="Logo ohne Schrift"/>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094663" y="6264275"/>
            <a:ext cx="1049337"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55"/>
          <p:cNvSpPr txBox="1">
            <a:spLocks noChangeArrowheads="1"/>
          </p:cNvSpPr>
          <p:nvPr userDrawn="1"/>
        </p:nvSpPr>
        <p:spPr bwMode="auto">
          <a:xfrm>
            <a:off x="1908175" y="6249988"/>
            <a:ext cx="5565775" cy="274637"/>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de-DE" sz="1200" b="1" smtClean="0">
              <a:solidFill>
                <a:srgbClr val="3060A0"/>
              </a:solidFill>
            </a:endParaRPr>
          </a:p>
        </p:txBody>
      </p:sp>
      <p:pic>
        <p:nvPicPr>
          <p:cNvPr id="2050" name="Bild 4" descr="Ministerium für Soziales, Gesundheit, Frauen und Famili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23528" y="6297448"/>
            <a:ext cx="1630363"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Bild 6" descr="http://www.demenz-saarland.de/static/img/logo.png"/>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3707904" y="6321251"/>
            <a:ext cx="19494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426439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hf hdr="0" ftr="0" dt="0"/>
  <p:txStyles>
    <p:titleStyle>
      <a:lvl1pPr algn="l" rtl="0" eaLnBrk="0" fontAlgn="base" hangingPunct="0">
        <a:spcBef>
          <a:spcPct val="0"/>
        </a:spcBef>
        <a:spcAft>
          <a:spcPct val="0"/>
        </a:spcAft>
        <a:defRPr sz="2200" b="1">
          <a:solidFill>
            <a:srgbClr val="000000"/>
          </a:solidFill>
          <a:latin typeface="+mj-lt"/>
          <a:ea typeface="+mj-ea"/>
          <a:cs typeface="+mj-cs"/>
        </a:defRPr>
      </a:lvl1pPr>
      <a:lvl2pPr algn="l" rtl="0" eaLnBrk="0" fontAlgn="base" hangingPunct="0">
        <a:spcBef>
          <a:spcPct val="0"/>
        </a:spcBef>
        <a:spcAft>
          <a:spcPct val="0"/>
        </a:spcAft>
        <a:defRPr sz="2200" b="1">
          <a:solidFill>
            <a:srgbClr val="000000"/>
          </a:solidFill>
          <a:latin typeface="Arial" charset="0"/>
        </a:defRPr>
      </a:lvl2pPr>
      <a:lvl3pPr algn="l" rtl="0" eaLnBrk="0" fontAlgn="base" hangingPunct="0">
        <a:spcBef>
          <a:spcPct val="0"/>
        </a:spcBef>
        <a:spcAft>
          <a:spcPct val="0"/>
        </a:spcAft>
        <a:defRPr sz="2200" b="1">
          <a:solidFill>
            <a:srgbClr val="000000"/>
          </a:solidFill>
          <a:latin typeface="Arial" charset="0"/>
        </a:defRPr>
      </a:lvl3pPr>
      <a:lvl4pPr algn="l" rtl="0" eaLnBrk="0" fontAlgn="base" hangingPunct="0">
        <a:spcBef>
          <a:spcPct val="0"/>
        </a:spcBef>
        <a:spcAft>
          <a:spcPct val="0"/>
        </a:spcAft>
        <a:defRPr sz="2200" b="1">
          <a:solidFill>
            <a:srgbClr val="000000"/>
          </a:solidFill>
          <a:latin typeface="Arial" charset="0"/>
        </a:defRPr>
      </a:lvl4pPr>
      <a:lvl5pPr algn="l" rtl="0" eaLnBrk="0" fontAlgn="base" hangingPunct="0">
        <a:spcBef>
          <a:spcPct val="0"/>
        </a:spcBef>
        <a:spcAft>
          <a:spcPct val="0"/>
        </a:spcAft>
        <a:defRPr sz="2200" b="1">
          <a:solidFill>
            <a:srgbClr val="000000"/>
          </a:solidFill>
          <a:latin typeface="Arial" charset="0"/>
        </a:defRPr>
      </a:lvl5pPr>
      <a:lvl6pPr marL="457200" algn="l" rtl="0" fontAlgn="base">
        <a:spcBef>
          <a:spcPct val="0"/>
        </a:spcBef>
        <a:spcAft>
          <a:spcPct val="0"/>
        </a:spcAft>
        <a:defRPr sz="2200" b="1">
          <a:solidFill>
            <a:srgbClr val="000000"/>
          </a:solidFill>
          <a:latin typeface="Arial" charset="0"/>
        </a:defRPr>
      </a:lvl6pPr>
      <a:lvl7pPr marL="914400" algn="l" rtl="0" fontAlgn="base">
        <a:spcBef>
          <a:spcPct val="0"/>
        </a:spcBef>
        <a:spcAft>
          <a:spcPct val="0"/>
        </a:spcAft>
        <a:defRPr sz="2200" b="1">
          <a:solidFill>
            <a:srgbClr val="000000"/>
          </a:solidFill>
          <a:latin typeface="Arial" charset="0"/>
        </a:defRPr>
      </a:lvl7pPr>
      <a:lvl8pPr marL="1371600" algn="l" rtl="0" fontAlgn="base">
        <a:spcBef>
          <a:spcPct val="0"/>
        </a:spcBef>
        <a:spcAft>
          <a:spcPct val="0"/>
        </a:spcAft>
        <a:defRPr sz="2200" b="1">
          <a:solidFill>
            <a:srgbClr val="000000"/>
          </a:solidFill>
          <a:latin typeface="Arial" charset="0"/>
        </a:defRPr>
      </a:lvl8pPr>
      <a:lvl9pPr marL="1828800" algn="l" rtl="0" fontAlgn="base">
        <a:spcBef>
          <a:spcPct val="0"/>
        </a:spcBef>
        <a:spcAft>
          <a:spcPct val="0"/>
        </a:spcAft>
        <a:defRPr sz="2200" b="1">
          <a:solidFill>
            <a:srgbClr val="000000"/>
          </a:solidFill>
          <a:latin typeface="Arial" charset="0"/>
        </a:defRPr>
      </a:lvl9pPr>
    </p:titleStyle>
    <p:bodyStyle>
      <a:lvl1pPr marL="282575" indent="-282575" algn="l" rtl="0" eaLnBrk="0" fontAlgn="base" hangingPunct="0">
        <a:spcBef>
          <a:spcPct val="20000"/>
        </a:spcBef>
        <a:spcAft>
          <a:spcPct val="0"/>
        </a:spcAft>
        <a:buClr>
          <a:schemeClr val="folHlink"/>
        </a:buClr>
        <a:buSzPct val="75000"/>
        <a:buFont typeface="Wingdings" pitchFamily="2" charset="2"/>
        <a:buChar char="n"/>
        <a:defRPr sz="3200">
          <a:solidFill>
            <a:srgbClr val="000000"/>
          </a:solidFill>
          <a:latin typeface="+mn-lt"/>
          <a:ea typeface="+mn-ea"/>
          <a:cs typeface="+mn-cs"/>
        </a:defRPr>
      </a:lvl1pPr>
      <a:lvl2pPr marL="754063" indent="-280988" algn="l" rtl="0" eaLnBrk="0" fontAlgn="base" hangingPunct="0">
        <a:spcBef>
          <a:spcPct val="20000"/>
        </a:spcBef>
        <a:spcAft>
          <a:spcPct val="0"/>
        </a:spcAft>
        <a:buChar char="–"/>
        <a:defRPr sz="2800">
          <a:solidFill>
            <a:srgbClr val="000000"/>
          </a:solidFill>
          <a:latin typeface="+mn-lt"/>
        </a:defRPr>
      </a:lvl2pPr>
      <a:lvl3pPr marL="1173163" indent="-228600" algn="l" rtl="0" eaLnBrk="0" fontAlgn="base" hangingPunct="0">
        <a:spcBef>
          <a:spcPct val="20000"/>
        </a:spcBef>
        <a:spcAft>
          <a:spcPct val="0"/>
        </a:spcAft>
        <a:buChar char="•"/>
        <a:defRPr sz="2400">
          <a:solidFill>
            <a:srgbClr val="000000"/>
          </a:solidFill>
          <a:latin typeface="+mn-lt"/>
        </a:defRPr>
      </a:lvl3pPr>
      <a:lvl4pPr marL="1592263" indent="-228600" algn="l" rtl="0" eaLnBrk="0" fontAlgn="base" hangingPunct="0">
        <a:spcBef>
          <a:spcPct val="20000"/>
        </a:spcBef>
        <a:spcAft>
          <a:spcPct val="0"/>
        </a:spcAft>
        <a:buChar char="–"/>
        <a:defRPr sz="2000">
          <a:solidFill>
            <a:srgbClr val="000000"/>
          </a:solidFill>
          <a:latin typeface="+mn-lt"/>
        </a:defRPr>
      </a:lvl4pPr>
      <a:lvl5pPr marL="2011363" indent="-228600" algn="l" rtl="0" eaLnBrk="0" fontAlgn="base" hangingPunct="0">
        <a:spcBef>
          <a:spcPct val="20000"/>
        </a:spcBef>
        <a:spcAft>
          <a:spcPct val="0"/>
        </a:spcAft>
        <a:buChar char="»"/>
        <a:defRPr sz="2000">
          <a:solidFill>
            <a:srgbClr val="000000"/>
          </a:solidFill>
          <a:latin typeface="+mn-lt"/>
        </a:defRPr>
      </a:lvl5pPr>
      <a:lvl6pPr marL="2468563" indent="-228600" algn="l" rtl="0" fontAlgn="base">
        <a:spcBef>
          <a:spcPct val="20000"/>
        </a:spcBef>
        <a:spcAft>
          <a:spcPct val="0"/>
        </a:spcAft>
        <a:defRPr>
          <a:solidFill>
            <a:srgbClr val="000000"/>
          </a:solidFill>
          <a:latin typeface="+mn-lt"/>
        </a:defRPr>
      </a:lvl6pPr>
      <a:lvl7pPr marL="2925763" indent="-228600" algn="l" rtl="0" fontAlgn="base">
        <a:spcBef>
          <a:spcPct val="20000"/>
        </a:spcBef>
        <a:spcAft>
          <a:spcPct val="0"/>
        </a:spcAft>
        <a:defRPr>
          <a:solidFill>
            <a:srgbClr val="000000"/>
          </a:solidFill>
          <a:latin typeface="+mn-lt"/>
        </a:defRPr>
      </a:lvl7pPr>
      <a:lvl8pPr marL="3382963" indent="-228600" algn="l" rtl="0" fontAlgn="base">
        <a:spcBef>
          <a:spcPct val="20000"/>
        </a:spcBef>
        <a:spcAft>
          <a:spcPct val="0"/>
        </a:spcAft>
        <a:defRPr>
          <a:solidFill>
            <a:srgbClr val="000000"/>
          </a:solidFill>
          <a:latin typeface="+mn-lt"/>
        </a:defRPr>
      </a:lvl8pPr>
      <a:lvl9pPr marL="3840163" indent="-228600" algn="l" rtl="0" fontAlgn="base">
        <a:spcBef>
          <a:spcPct val="20000"/>
        </a:spcBef>
        <a:spcAft>
          <a:spcPct val="0"/>
        </a:spcAft>
        <a:defRPr>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17"/>
          <p:cNvSpPr txBox="1">
            <a:spLocks noChangeArrowheads="1"/>
          </p:cNvSpPr>
          <p:nvPr/>
        </p:nvSpPr>
        <p:spPr bwMode="auto">
          <a:xfrm>
            <a:off x="8626475" y="6621463"/>
            <a:ext cx="279400" cy="152400"/>
          </a:xfrm>
          <a:prstGeom prst="rect">
            <a:avLst/>
          </a:prstGeom>
          <a:noFill/>
          <a:ln>
            <a:noFill/>
          </a:ln>
          <a:extLst/>
        </p:spPr>
        <p:txBody>
          <a:bodyPr lIns="0" tIns="0" rIns="0" bIns="0" anchor="ctr">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fld id="{42998E79-F92D-4C12-9262-C46816E7CD25}" type="slidenum">
              <a:rPr lang="de-DE" sz="1000" smtClean="0">
                <a:solidFill>
                  <a:srgbClr val="FFFFFF"/>
                </a:solidFill>
              </a:rPr>
              <a:pPr algn="ctr" fontAlgn="base">
                <a:spcBef>
                  <a:spcPct val="0"/>
                </a:spcBef>
                <a:spcAft>
                  <a:spcPct val="0"/>
                </a:spcAft>
                <a:defRPr/>
              </a:pPr>
              <a:t>‹Nr.›</a:t>
            </a:fld>
            <a:endParaRPr lang="de-DE" sz="1000" smtClean="0">
              <a:solidFill>
                <a:srgbClr val="FFFFFF"/>
              </a:solidFill>
            </a:endParaRPr>
          </a:p>
        </p:txBody>
      </p:sp>
      <p:sp>
        <p:nvSpPr>
          <p:cNvPr id="1027" name="Rectangle 26"/>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0000" tIns="46800" rIns="90000" bIns="46800" anchor="ctr">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1028" name="Rectangle 33"/>
          <p:cNvSpPr>
            <a:spLocks noChangeArrowheads="1"/>
          </p:cNvSpPr>
          <p:nvPr/>
        </p:nvSpPr>
        <p:spPr bwMode="auto">
          <a:xfrm>
            <a:off x="2286000" y="6335713"/>
            <a:ext cx="4572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eaLnBrk="1" fontAlgn="base" hangingPunct="1">
              <a:spcBef>
                <a:spcPct val="0"/>
              </a:spcBef>
              <a:spcAft>
                <a:spcPct val="0"/>
              </a:spcAft>
              <a:defRPr/>
            </a:pPr>
            <a:r>
              <a:rPr lang="de-DE" altLang="de-DE" sz="1000" b="0" smtClean="0">
                <a:solidFill>
                  <a:srgbClr val="3060A0"/>
                </a:solidFill>
              </a:rPr>
              <a:t>Evaluation / Implementationsanalyse  zum Projekt </a:t>
            </a:r>
          </a:p>
          <a:p>
            <a:pPr algn="ctr" eaLnBrk="1" fontAlgn="base" hangingPunct="1">
              <a:spcBef>
                <a:spcPct val="0"/>
              </a:spcBef>
              <a:spcAft>
                <a:spcPct val="0"/>
              </a:spcAft>
              <a:defRPr/>
            </a:pPr>
            <a:r>
              <a:rPr lang="de-DE" altLang="de-DE" sz="1000" b="0" smtClean="0">
                <a:solidFill>
                  <a:srgbClr val="3060A0"/>
                </a:solidFill>
              </a:rPr>
              <a:t>„Interne ganzheitliche Unterstützung zur Integration im SGB III</a:t>
            </a:r>
          </a:p>
          <a:p>
            <a:pPr algn="ctr" eaLnBrk="1" fontAlgn="base" hangingPunct="1">
              <a:spcBef>
                <a:spcPct val="0"/>
              </a:spcBef>
              <a:spcAft>
                <a:spcPct val="0"/>
              </a:spcAft>
              <a:defRPr/>
            </a:pPr>
            <a:r>
              <a:rPr lang="de-DE" altLang="de-DE" sz="1000" b="0" smtClean="0">
                <a:solidFill>
                  <a:srgbClr val="3060A0"/>
                </a:solidFill>
              </a:rPr>
              <a:t>(PINGUIN)“</a:t>
            </a:r>
          </a:p>
        </p:txBody>
      </p:sp>
      <p:sp>
        <p:nvSpPr>
          <p:cNvPr id="1029" name="Rectangle 46"/>
          <p:cNvSpPr>
            <a:spLocks noGrp="1" noChangeArrowheads="1"/>
          </p:cNvSpPr>
          <p:nvPr>
            <p:ph type="title"/>
          </p:nvPr>
        </p:nvSpPr>
        <p:spPr bwMode="auto">
          <a:xfrm>
            <a:off x="422275" y="274638"/>
            <a:ext cx="75961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30" name="Rectangle 47"/>
          <p:cNvSpPr>
            <a:spLocks noGrp="1" noChangeArrowheads="1"/>
          </p:cNvSpPr>
          <p:nvPr>
            <p:ph type="body" idx="1"/>
          </p:nvPr>
        </p:nvSpPr>
        <p:spPr bwMode="auto">
          <a:xfrm>
            <a:off x="422275" y="1600200"/>
            <a:ext cx="75961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72" name="Rectangle 48"/>
          <p:cNvSpPr>
            <a:spLocks noGrp="1" noChangeArrowheads="1"/>
          </p:cNvSpPr>
          <p:nvPr>
            <p:ph type="dt" sz="half" idx="2"/>
          </p:nvPr>
        </p:nvSpPr>
        <p:spPr bwMode="auto">
          <a:xfrm>
            <a:off x="422275" y="6245225"/>
            <a:ext cx="19685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b="0">
                <a:solidFill>
                  <a:srgbClr val="000000"/>
                </a:solidFill>
              </a:defRPr>
            </a:lvl1pPr>
          </a:lstStyle>
          <a:p>
            <a:pPr fontAlgn="base">
              <a:spcBef>
                <a:spcPct val="0"/>
              </a:spcBef>
              <a:spcAft>
                <a:spcPct val="0"/>
              </a:spcAft>
              <a:defRPr/>
            </a:pPr>
            <a:endParaRPr lang="de-DE"/>
          </a:p>
        </p:txBody>
      </p:sp>
      <p:sp>
        <p:nvSpPr>
          <p:cNvPr id="1073" name="Rectangle 49"/>
          <p:cNvSpPr>
            <a:spLocks noGrp="1" noChangeArrowheads="1"/>
          </p:cNvSpPr>
          <p:nvPr>
            <p:ph type="ftr" sz="quarter" idx="3"/>
          </p:nvPr>
        </p:nvSpPr>
        <p:spPr bwMode="auto">
          <a:xfrm>
            <a:off x="2884488" y="6245225"/>
            <a:ext cx="267176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fontAlgn="base">
              <a:spcBef>
                <a:spcPct val="0"/>
              </a:spcBef>
              <a:spcAft>
                <a:spcPct val="0"/>
              </a:spcAft>
              <a:defRPr/>
            </a:pPr>
            <a:r>
              <a:rPr lang="de-DE">
                <a:solidFill>
                  <a:srgbClr val="000000"/>
                </a:solidFill>
              </a:rPr>
              <a:t>Ps_Name</a:t>
            </a:r>
          </a:p>
        </p:txBody>
      </p:sp>
      <p:sp>
        <p:nvSpPr>
          <p:cNvPr id="1074" name="Rectangle 50"/>
          <p:cNvSpPr>
            <a:spLocks noGrp="1" noChangeArrowheads="1"/>
          </p:cNvSpPr>
          <p:nvPr>
            <p:ph type="sldNum" sz="quarter" idx="4"/>
          </p:nvPr>
        </p:nvSpPr>
        <p:spPr bwMode="auto">
          <a:xfrm>
            <a:off x="6048375" y="6245225"/>
            <a:ext cx="19700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rgbClr val="000000"/>
                </a:solidFill>
              </a:defRPr>
            </a:lvl1pPr>
          </a:lstStyle>
          <a:p>
            <a:pPr fontAlgn="base">
              <a:spcBef>
                <a:spcPct val="0"/>
              </a:spcBef>
              <a:spcAft>
                <a:spcPct val="0"/>
              </a:spcAft>
              <a:defRPr/>
            </a:pPr>
            <a:fld id="{4E243962-7380-418A-B47C-D102ADFEC74E}" type="slidenum">
              <a:rPr lang="de-DE"/>
              <a:pPr fontAlgn="base">
                <a:spcBef>
                  <a:spcPct val="0"/>
                </a:spcBef>
                <a:spcAft>
                  <a:spcPct val="0"/>
                </a:spcAft>
                <a:defRPr/>
              </a:pPr>
              <a:t>‹Nr.›</a:t>
            </a:fld>
            <a:endParaRPr lang="de-DE"/>
          </a:p>
        </p:txBody>
      </p:sp>
      <p:sp>
        <p:nvSpPr>
          <p:cNvPr id="1034" name="Rectangle 51"/>
          <p:cNvSpPr>
            <a:spLocks noChangeArrowheads="1"/>
          </p:cNvSpPr>
          <p:nvPr/>
        </p:nvSpPr>
        <p:spPr bwMode="auto">
          <a:xfrm>
            <a:off x="0" y="0"/>
            <a:ext cx="9144000" cy="6861175"/>
          </a:xfrm>
          <a:prstGeom prst="rect">
            <a:avLst/>
          </a:prstGeom>
          <a:gradFill rotWithShape="1">
            <a:gsLst>
              <a:gs pos="0">
                <a:srgbClr val="C0C7DF"/>
              </a:gs>
              <a:gs pos="100000">
                <a:srgbClr val="FFFFFF"/>
              </a:gs>
            </a:gsLst>
            <a:path path="rect">
              <a:fillToRect l="100000" t="100000"/>
            </a:path>
          </a:gradFill>
          <a:ln w="9525">
            <a:solidFill>
              <a:srgbClr val="000000"/>
            </a:solidFill>
            <a:miter lim="800000"/>
            <a:headEnd/>
            <a:tailEnd/>
          </a:ln>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eaLnBrk="1" fontAlgn="base" hangingPunct="1">
              <a:spcBef>
                <a:spcPct val="0"/>
              </a:spcBef>
              <a:spcAft>
                <a:spcPct val="0"/>
              </a:spcAft>
              <a:defRPr/>
            </a:pPr>
            <a:endParaRPr lang="de-DE" altLang="de-DE" sz="1800" b="0" smtClean="0"/>
          </a:p>
        </p:txBody>
      </p:sp>
      <p:sp>
        <p:nvSpPr>
          <p:cNvPr id="1035" name="Rectangle 52"/>
          <p:cNvSpPr>
            <a:spLocks noChangeArrowheads="1"/>
          </p:cNvSpPr>
          <p:nvPr/>
        </p:nvSpPr>
        <p:spPr bwMode="auto">
          <a:xfrm>
            <a:off x="865188" y="6226175"/>
            <a:ext cx="8305800" cy="36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1036" name="Rectangle 54"/>
          <p:cNvSpPr>
            <a:spLocks noChangeArrowheads="1"/>
          </p:cNvSpPr>
          <p:nvPr/>
        </p:nvSpPr>
        <p:spPr bwMode="auto">
          <a:xfrm>
            <a:off x="165100" y="130175"/>
            <a:ext cx="75977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fontAlgn="base">
              <a:spcBef>
                <a:spcPct val="0"/>
              </a:spcBef>
              <a:spcAft>
                <a:spcPct val="0"/>
              </a:spcAft>
              <a:defRPr/>
            </a:pPr>
            <a:endParaRPr lang="de-DE" altLang="de-DE" sz="2200" smtClean="0"/>
          </a:p>
        </p:txBody>
      </p:sp>
      <p:sp>
        <p:nvSpPr>
          <p:cNvPr id="1079" name="Text Box 55"/>
          <p:cNvSpPr txBox="1">
            <a:spLocks noChangeArrowheads="1"/>
          </p:cNvSpPr>
          <p:nvPr/>
        </p:nvSpPr>
        <p:spPr bwMode="auto">
          <a:xfrm>
            <a:off x="3222625" y="6218238"/>
            <a:ext cx="3409950" cy="274637"/>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endParaRPr lang="de-DE" sz="1200" b="1" smtClean="0">
              <a:solidFill>
                <a:srgbClr val="3060A0"/>
              </a:solidFill>
            </a:endParaRPr>
          </a:p>
        </p:txBody>
      </p:sp>
      <p:sp>
        <p:nvSpPr>
          <p:cNvPr id="1038" name="Rectangle 56"/>
          <p:cNvSpPr>
            <a:spLocks noChangeAspect="1" noChangeArrowheads="1"/>
          </p:cNvSpPr>
          <p:nvPr/>
        </p:nvSpPr>
        <p:spPr bwMode="auto">
          <a:xfrm>
            <a:off x="8507413" y="0"/>
            <a:ext cx="636587" cy="688975"/>
          </a:xfrm>
          <a:prstGeom prst="rect">
            <a:avLst/>
          </a:prstGeom>
          <a:solidFill>
            <a:srgbClr val="3060A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algn="ctr" fontAlgn="base">
              <a:spcBef>
                <a:spcPct val="0"/>
              </a:spcBef>
              <a:spcAft>
                <a:spcPct val="0"/>
              </a:spcAft>
              <a:defRPr/>
            </a:pPr>
            <a:endParaRPr lang="de-DE" altLang="de-DE" sz="2400" b="0" smtClean="0"/>
          </a:p>
        </p:txBody>
      </p:sp>
      <p:sp>
        <p:nvSpPr>
          <p:cNvPr id="1039" name="Line 57"/>
          <p:cNvSpPr>
            <a:spLocks noChangeShapeType="1"/>
          </p:cNvSpPr>
          <p:nvPr/>
        </p:nvSpPr>
        <p:spPr bwMode="auto">
          <a:xfrm flipH="1">
            <a:off x="255588" y="655638"/>
            <a:ext cx="8253412" cy="4762"/>
          </a:xfrm>
          <a:prstGeom prst="line">
            <a:avLst/>
          </a:prstGeom>
          <a:noFill/>
          <a:ln w="38100">
            <a:solidFill>
              <a:srgbClr val="3060A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z="1100" b="1">
              <a:solidFill>
                <a:srgbClr val="000000"/>
              </a:solidFill>
            </a:endParaRPr>
          </a:p>
        </p:txBody>
      </p:sp>
      <p:sp>
        <p:nvSpPr>
          <p:cNvPr id="2" name="Text Box 55"/>
          <p:cNvSpPr txBox="1">
            <a:spLocks noChangeArrowheads="1"/>
          </p:cNvSpPr>
          <p:nvPr userDrawn="1"/>
        </p:nvSpPr>
        <p:spPr bwMode="auto">
          <a:xfrm>
            <a:off x="384175" y="6364288"/>
            <a:ext cx="1816100" cy="304800"/>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r>
              <a:rPr lang="de-DE" sz="1400" smtClean="0">
                <a:solidFill>
                  <a:srgbClr val="003994"/>
                </a:solidFill>
              </a:rPr>
              <a:t> </a:t>
            </a:r>
          </a:p>
        </p:txBody>
      </p:sp>
      <p:pic>
        <p:nvPicPr>
          <p:cNvPr id="1041" name="Picture 17" descr="Logo ohne Schrift"/>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094663" y="6264275"/>
            <a:ext cx="1049337"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55"/>
          <p:cNvSpPr txBox="1">
            <a:spLocks noChangeArrowheads="1"/>
          </p:cNvSpPr>
          <p:nvPr userDrawn="1"/>
        </p:nvSpPr>
        <p:spPr bwMode="auto">
          <a:xfrm>
            <a:off x="1908175" y="6249988"/>
            <a:ext cx="5565775" cy="274637"/>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de-DE" sz="1200" b="1" smtClean="0">
              <a:solidFill>
                <a:srgbClr val="3060A0"/>
              </a:solidFill>
            </a:endParaRPr>
          </a:p>
        </p:txBody>
      </p:sp>
    </p:spTree>
    <p:extLst>
      <p:ext uri="{BB962C8B-B14F-4D97-AF65-F5344CB8AC3E}">
        <p14:creationId xmlns:p14="http://schemas.microsoft.com/office/powerpoint/2010/main" val="1377707549"/>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Lst>
  <p:hf hdr="0" ftr="0" dt="0"/>
  <p:txStyles>
    <p:titleStyle>
      <a:lvl1pPr algn="l" rtl="0" eaLnBrk="0" fontAlgn="base" hangingPunct="0">
        <a:spcBef>
          <a:spcPct val="0"/>
        </a:spcBef>
        <a:spcAft>
          <a:spcPct val="0"/>
        </a:spcAft>
        <a:defRPr sz="2200" b="1">
          <a:solidFill>
            <a:srgbClr val="000000"/>
          </a:solidFill>
          <a:latin typeface="+mj-lt"/>
          <a:ea typeface="+mj-ea"/>
          <a:cs typeface="+mj-cs"/>
        </a:defRPr>
      </a:lvl1pPr>
      <a:lvl2pPr algn="l" rtl="0" eaLnBrk="0" fontAlgn="base" hangingPunct="0">
        <a:spcBef>
          <a:spcPct val="0"/>
        </a:spcBef>
        <a:spcAft>
          <a:spcPct val="0"/>
        </a:spcAft>
        <a:defRPr sz="2200" b="1">
          <a:solidFill>
            <a:srgbClr val="000000"/>
          </a:solidFill>
          <a:latin typeface="Arial" charset="0"/>
        </a:defRPr>
      </a:lvl2pPr>
      <a:lvl3pPr algn="l" rtl="0" eaLnBrk="0" fontAlgn="base" hangingPunct="0">
        <a:spcBef>
          <a:spcPct val="0"/>
        </a:spcBef>
        <a:spcAft>
          <a:spcPct val="0"/>
        </a:spcAft>
        <a:defRPr sz="2200" b="1">
          <a:solidFill>
            <a:srgbClr val="000000"/>
          </a:solidFill>
          <a:latin typeface="Arial" charset="0"/>
        </a:defRPr>
      </a:lvl3pPr>
      <a:lvl4pPr algn="l" rtl="0" eaLnBrk="0" fontAlgn="base" hangingPunct="0">
        <a:spcBef>
          <a:spcPct val="0"/>
        </a:spcBef>
        <a:spcAft>
          <a:spcPct val="0"/>
        </a:spcAft>
        <a:defRPr sz="2200" b="1">
          <a:solidFill>
            <a:srgbClr val="000000"/>
          </a:solidFill>
          <a:latin typeface="Arial" charset="0"/>
        </a:defRPr>
      </a:lvl4pPr>
      <a:lvl5pPr algn="l" rtl="0" eaLnBrk="0" fontAlgn="base" hangingPunct="0">
        <a:spcBef>
          <a:spcPct val="0"/>
        </a:spcBef>
        <a:spcAft>
          <a:spcPct val="0"/>
        </a:spcAft>
        <a:defRPr sz="2200" b="1">
          <a:solidFill>
            <a:srgbClr val="000000"/>
          </a:solidFill>
          <a:latin typeface="Arial" charset="0"/>
        </a:defRPr>
      </a:lvl5pPr>
      <a:lvl6pPr marL="457200" algn="l" rtl="0" fontAlgn="base">
        <a:spcBef>
          <a:spcPct val="0"/>
        </a:spcBef>
        <a:spcAft>
          <a:spcPct val="0"/>
        </a:spcAft>
        <a:defRPr sz="2200" b="1">
          <a:solidFill>
            <a:srgbClr val="000000"/>
          </a:solidFill>
          <a:latin typeface="Arial" charset="0"/>
        </a:defRPr>
      </a:lvl6pPr>
      <a:lvl7pPr marL="914400" algn="l" rtl="0" fontAlgn="base">
        <a:spcBef>
          <a:spcPct val="0"/>
        </a:spcBef>
        <a:spcAft>
          <a:spcPct val="0"/>
        </a:spcAft>
        <a:defRPr sz="2200" b="1">
          <a:solidFill>
            <a:srgbClr val="000000"/>
          </a:solidFill>
          <a:latin typeface="Arial" charset="0"/>
        </a:defRPr>
      </a:lvl7pPr>
      <a:lvl8pPr marL="1371600" algn="l" rtl="0" fontAlgn="base">
        <a:spcBef>
          <a:spcPct val="0"/>
        </a:spcBef>
        <a:spcAft>
          <a:spcPct val="0"/>
        </a:spcAft>
        <a:defRPr sz="2200" b="1">
          <a:solidFill>
            <a:srgbClr val="000000"/>
          </a:solidFill>
          <a:latin typeface="Arial" charset="0"/>
        </a:defRPr>
      </a:lvl8pPr>
      <a:lvl9pPr marL="1828800" algn="l" rtl="0" fontAlgn="base">
        <a:spcBef>
          <a:spcPct val="0"/>
        </a:spcBef>
        <a:spcAft>
          <a:spcPct val="0"/>
        </a:spcAft>
        <a:defRPr sz="2200" b="1">
          <a:solidFill>
            <a:srgbClr val="000000"/>
          </a:solidFill>
          <a:latin typeface="Arial" charset="0"/>
        </a:defRPr>
      </a:lvl9pPr>
    </p:titleStyle>
    <p:bodyStyle>
      <a:lvl1pPr marL="282575" indent="-282575" algn="l" rtl="0" eaLnBrk="0" fontAlgn="base" hangingPunct="0">
        <a:spcBef>
          <a:spcPct val="20000"/>
        </a:spcBef>
        <a:spcAft>
          <a:spcPct val="0"/>
        </a:spcAft>
        <a:buClr>
          <a:schemeClr val="folHlink"/>
        </a:buClr>
        <a:buSzPct val="75000"/>
        <a:buFont typeface="Wingdings" pitchFamily="2" charset="2"/>
        <a:buChar char="n"/>
        <a:defRPr sz="3200">
          <a:solidFill>
            <a:srgbClr val="000000"/>
          </a:solidFill>
          <a:latin typeface="+mn-lt"/>
          <a:ea typeface="+mn-ea"/>
          <a:cs typeface="+mn-cs"/>
        </a:defRPr>
      </a:lvl1pPr>
      <a:lvl2pPr marL="754063" indent="-280988" algn="l" rtl="0" eaLnBrk="0" fontAlgn="base" hangingPunct="0">
        <a:spcBef>
          <a:spcPct val="20000"/>
        </a:spcBef>
        <a:spcAft>
          <a:spcPct val="0"/>
        </a:spcAft>
        <a:buChar char="–"/>
        <a:defRPr sz="2800">
          <a:solidFill>
            <a:srgbClr val="000000"/>
          </a:solidFill>
          <a:latin typeface="+mn-lt"/>
        </a:defRPr>
      </a:lvl2pPr>
      <a:lvl3pPr marL="1173163" indent="-228600" algn="l" rtl="0" eaLnBrk="0" fontAlgn="base" hangingPunct="0">
        <a:spcBef>
          <a:spcPct val="20000"/>
        </a:spcBef>
        <a:spcAft>
          <a:spcPct val="0"/>
        </a:spcAft>
        <a:buChar char="•"/>
        <a:defRPr sz="2400">
          <a:solidFill>
            <a:srgbClr val="000000"/>
          </a:solidFill>
          <a:latin typeface="+mn-lt"/>
        </a:defRPr>
      </a:lvl3pPr>
      <a:lvl4pPr marL="1592263" indent="-228600" algn="l" rtl="0" eaLnBrk="0" fontAlgn="base" hangingPunct="0">
        <a:spcBef>
          <a:spcPct val="20000"/>
        </a:spcBef>
        <a:spcAft>
          <a:spcPct val="0"/>
        </a:spcAft>
        <a:buChar char="–"/>
        <a:defRPr sz="2000">
          <a:solidFill>
            <a:srgbClr val="000000"/>
          </a:solidFill>
          <a:latin typeface="+mn-lt"/>
        </a:defRPr>
      </a:lvl4pPr>
      <a:lvl5pPr marL="2011363" indent="-228600" algn="l" rtl="0" eaLnBrk="0" fontAlgn="base" hangingPunct="0">
        <a:spcBef>
          <a:spcPct val="20000"/>
        </a:spcBef>
        <a:spcAft>
          <a:spcPct val="0"/>
        </a:spcAft>
        <a:buChar char="»"/>
        <a:defRPr sz="2000">
          <a:solidFill>
            <a:srgbClr val="000000"/>
          </a:solidFill>
          <a:latin typeface="+mn-lt"/>
        </a:defRPr>
      </a:lvl5pPr>
      <a:lvl6pPr marL="2468563" indent="-228600" algn="l" rtl="0" fontAlgn="base">
        <a:spcBef>
          <a:spcPct val="20000"/>
        </a:spcBef>
        <a:spcAft>
          <a:spcPct val="0"/>
        </a:spcAft>
        <a:defRPr>
          <a:solidFill>
            <a:srgbClr val="000000"/>
          </a:solidFill>
          <a:latin typeface="+mn-lt"/>
        </a:defRPr>
      </a:lvl6pPr>
      <a:lvl7pPr marL="2925763" indent="-228600" algn="l" rtl="0" fontAlgn="base">
        <a:spcBef>
          <a:spcPct val="20000"/>
        </a:spcBef>
        <a:spcAft>
          <a:spcPct val="0"/>
        </a:spcAft>
        <a:defRPr>
          <a:solidFill>
            <a:srgbClr val="000000"/>
          </a:solidFill>
          <a:latin typeface="+mn-lt"/>
        </a:defRPr>
      </a:lvl7pPr>
      <a:lvl8pPr marL="3382963" indent="-228600" algn="l" rtl="0" fontAlgn="base">
        <a:spcBef>
          <a:spcPct val="20000"/>
        </a:spcBef>
        <a:spcAft>
          <a:spcPct val="0"/>
        </a:spcAft>
        <a:defRPr>
          <a:solidFill>
            <a:srgbClr val="000000"/>
          </a:solidFill>
          <a:latin typeface="+mn-lt"/>
        </a:defRPr>
      </a:lvl8pPr>
      <a:lvl9pPr marL="3840163" indent="-228600" algn="l" rtl="0" fontAlgn="base">
        <a:spcBef>
          <a:spcPct val="20000"/>
        </a:spcBef>
        <a:spcAft>
          <a:spcPct val="0"/>
        </a:spcAft>
        <a:defRPr>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liennummernplatzhalter 5"/>
          <p:cNvSpPr>
            <a:spLocks noGrp="1"/>
          </p:cNvSpPr>
          <p:nvPr>
            <p:ph type="sldNum" sz="quarter" idx="12"/>
          </p:nvPr>
        </p:nvSpPr>
        <p:spPr>
          <a:xfrm>
            <a:off x="5118100" y="6208713"/>
            <a:ext cx="2998788" cy="576262"/>
          </a:xfrm>
          <a:extLst/>
        </p:spPr>
        <p:txBody>
          <a:bodyPr/>
          <a:lstStyle>
            <a:lvl1pPr eaLnBrk="0" hangingPunct="0">
              <a:defRPr sz="1100" b="1">
                <a:solidFill>
                  <a:srgbClr val="000000"/>
                </a:solidFill>
                <a:latin typeface="Arial" charset="0"/>
              </a:defRPr>
            </a:lvl1pPr>
            <a:lvl2pPr marL="742950" indent="-285750" eaLnBrk="0" hangingPunct="0">
              <a:defRPr sz="1100" b="1">
                <a:solidFill>
                  <a:srgbClr val="000000"/>
                </a:solidFill>
                <a:latin typeface="Arial" charset="0"/>
              </a:defRPr>
            </a:lvl2pPr>
            <a:lvl3pPr marL="1143000" indent="-228600" eaLnBrk="0" hangingPunct="0">
              <a:defRPr sz="1100" b="1">
                <a:solidFill>
                  <a:srgbClr val="000000"/>
                </a:solidFill>
                <a:latin typeface="Arial" charset="0"/>
              </a:defRPr>
            </a:lvl3pPr>
            <a:lvl4pPr marL="1600200" indent="-228600" eaLnBrk="0" hangingPunct="0">
              <a:defRPr sz="1100" b="1">
                <a:solidFill>
                  <a:srgbClr val="000000"/>
                </a:solidFill>
                <a:latin typeface="Arial" charset="0"/>
              </a:defRPr>
            </a:lvl4pPr>
            <a:lvl5pPr marL="2057400" indent="-228600" eaLnBrk="0" hangingPunct="0">
              <a:defRPr sz="1100" b="1">
                <a:solidFill>
                  <a:srgbClr val="000000"/>
                </a:solidFill>
                <a:latin typeface="Arial" charset="0"/>
              </a:defRPr>
            </a:lvl5pPr>
            <a:lvl6pPr marL="2514600" indent="-228600" eaLnBrk="0" fontAlgn="base" hangingPunct="0">
              <a:spcBef>
                <a:spcPct val="0"/>
              </a:spcBef>
              <a:spcAft>
                <a:spcPct val="0"/>
              </a:spcAft>
              <a:defRPr sz="1100" b="1">
                <a:solidFill>
                  <a:srgbClr val="000000"/>
                </a:solidFill>
                <a:latin typeface="Arial" charset="0"/>
              </a:defRPr>
            </a:lvl6pPr>
            <a:lvl7pPr marL="2971800" indent="-228600" eaLnBrk="0" fontAlgn="base" hangingPunct="0">
              <a:spcBef>
                <a:spcPct val="0"/>
              </a:spcBef>
              <a:spcAft>
                <a:spcPct val="0"/>
              </a:spcAft>
              <a:defRPr sz="1100" b="1">
                <a:solidFill>
                  <a:srgbClr val="000000"/>
                </a:solidFill>
                <a:latin typeface="Arial" charset="0"/>
              </a:defRPr>
            </a:lvl7pPr>
            <a:lvl8pPr marL="3429000" indent="-228600" eaLnBrk="0" fontAlgn="base" hangingPunct="0">
              <a:spcBef>
                <a:spcPct val="0"/>
              </a:spcBef>
              <a:spcAft>
                <a:spcPct val="0"/>
              </a:spcAft>
              <a:defRPr sz="1100" b="1">
                <a:solidFill>
                  <a:srgbClr val="000000"/>
                </a:solidFill>
                <a:latin typeface="Arial" charset="0"/>
              </a:defRPr>
            </a:lvl8pPr>
            <a:lvl9pPr marL="3886200" indent="-228600" eaLnBrk="0" fontAlgn="base" hangingPunct="0">
              <a:spcBef>
                <a:spcPct val="0"/>
              </a:spcBef>
              <a:spcAft>
                <a:spcPct val="0"/>
              </a:spcAft>
              <a:defRPr sz="1100" b="1">
                <a:solidFill>
                  <a:srgbClr val="000000"/>
                </a:solidFill>
                <a:latin typeface="Arial" charset="0"/>
              </a:defRPr>
            </a:lvl9pPr>
          </a:lstStyle>
          <a:p>
            <a:pPr eaLnBrk="1" hangingPunct="1">
              <a:defRPr/>
            </a:pPr>
            <a:r>
              <a:rPr lang="de-DE" sz="1200" dirty="0" smtClean="0">
                <a:solidFill>
                  <a:schemeClr val="tx1">
                    <a:lumMod val="50000"/>
                    <a:lumOff val="50000"/>
                  </a:schemeClr>
                </a:solidFill>
              </a:rPr>
              <a:t>Institut für Sozialforschung </a:t>
            </a:r>
            <a:br>
              <a:rPr lang="de-DE" sz="1200" dirty="0" smtClean="0">
                <a:solidFill>
                  <a:schemeClr val="tx1">
                    <a:lumMod val="50000"/>
                    <a:lumOff val="50000"/>
                  </a:schemeClr>
                </a:solidFill>
              </a:rPr>
            </a:br>
            <a:r>
              <a:rPr lang="de-DE" sz="1200" dirty="0" smtClean="0">
                <a:solidFill>
                  <a:schemeClr val="tx1">
                    <a:lumMod val="50000"/>
                    <a:lumOff val="50000"/>
                  </a:schemeClr>
                </a:solidFill>
              </a:rPr>
              <a:t>und Sozialwirtschaft e.V.</a:t>
            </a:r>
          </a:p>
          <a:p>
            <a:pPr eaLnBrk="1" hangingPunct="1">
              <a:defRPr/>
            </a:pPr>
            <a:r>
              <a:rPr lang="de-DE" sz="1200" dirty="0" smtClean="0">
                <a:solidFill>
                  <a:schemeClr val="tx1">
                    <a:lumMod val="50000"/>
                    <a:lumOff val="50000"/>
                  </a:schemeClr>
                </a:solidFill>
              </a:rPr>
              <a:t>Saarbrücken</a:t>
            </a:r>
          </a:p>
        </p:txBody>
      </p:sp>
      <p:sp>
        <p:nvSpPr>
          <p:cNvPr id="3075" name="Rectangle 2"/>
          <p:cNvSpPr>
            <a:spLocks noGrp="1" noChangeArrowheads="1"/>
          </p:cNvSpPr>
          <p:nvPr>
            <p:ph type="title"/>
          </p:nvPr>
        </p:nvSpPr>
        <p:spPr>
          <a:xfrm>
            <a:off x="471488" y="1845220"/>
            <a:ext cx="8564562" cy="3455988"/>
          </a:xfrm>
        </p:spPr>
        <p:txBody>
          <a:bodyPr/>
          <a:lstStyle/>
          <a:p>
            <a:pPr algn="ctr" eaLnBrk="1" hangingPunct="1"/>
            <a:r>
              <a:rPr lang="de-DE" sz="2000" b="0" dirty="0" smtClean="0">
                <a:latin typeface="Calibri" pitchFamily="34" charset="0"/>
              </a:rPr>
              <a:t/>
            </a:r>
            <a:br>
              <a:rPr lang="de-DE" sz="2000" b="0" dirty="0" smtClean="0">
                <a:latin typeface="Calibri" pitchFamily="34" charset="0"/>
              </a:rPr>
            </a:br>
            <a:r>
              <a:rPr lang="de-DE" sz="2000" b="0" dirty="0">
                <a:latin typeface="Calibri" pitchFamily="34" charset="0"/>
              </a:rPr>
              <a:t/>
            </a:r>
            <a:br>
              <a:rPr lang="de-DE" sz="2000" b="0" dirty="0">
                <a:latin typeface="Calibri" pitchFamily="34" charset="0"/>
              </a:rPr>
            </a:br>
            <a:r>
              <a:rPr lang="de-DE" sz="2000" b="0" dirty="0" smtClean="0">
                <a:latin typeface="Calibri" pitchFamily="34" charset="0"/>
              </a:rPr>
              <a:t>Gemeinsam für ein demenzfreundliches Saarland </a:t>
            </a:r>
            <a:br>
              <a:rPr lang="de-DE" sz="2000" b="0" dirty="0" smtClean="0">
                <a:latin typeface="Calibri" pitchFamily="34" charset="0"/>
              </a:rPr>
            </a:br>
            <a:r>
              <a:rPr lang="de-DE" sz="2800" dirty="0"/>
              <a:t/>
            </a:r>
            <a:br>
              <a:rPr lang="de-DE" sz="2800" dirty="0"/>
            </a:br>
            <a:r>
              <a:rPr lang="de-DE" sz="2800" dirty="0" smtClean="0"/>
              <a:t/>
            </a:r>
            <a:br>
              <a:rPr lang="de-DE" sz="2800" dirty="0" smtClean="0"/>
            </a:br>
            <a:r>
              <a:rPr lang="de-DE" sz="2800" dirty="0" smtClean="0">
                <a:latin typeface="Calibri" pitchFamily="34" charset="0"/>
              </a:rPr>
              <a:t>Angehörigenbefragung zur Weiterentwicklung </a:t>
            </a:r>
            <a:br>
              <a:rPr lang="de-DE" sz="2800" dirty="0" smtClean="0">
                <a:latin typeface="Calibri" pitchFamily="34" charset="0"/>
              </a:rPr>
            </a:br>
            <a:r>
              <a:rPr lang="de-DE" sz="2800" dirty="0" smtClean="0">
                <a:latin typeface="Calibri" pitchFamily="34" charset="0"/>
              </a:rPr>
              <a:t>des ersten saarländischen Demenzplans</a:t>
            </a:r>
            <a:r>
              <a:rPr lang="de-DE" sz="2400" dirty="0" smtClean="0">
                <a:latin typeface="Calibri" pitchFamily="34" charset="0"/>
              </a:rPr>
              <a:t/>
            </a:r>
            <a:br>
              <a:rPr lang="de-DE" sz="2400" dirty="0" smtClean="0">
                <a:latin typeface="Calibri" pitchFamily="34" charset="0"/>
              </a:rPr>
            </a:br>
            <a:r>
              <a:rPr lang="de-DE" sz="2800" dirty="0" smtClean="0"/>
              <a:t> </a:t>
            </a:r>
            <a:br>
              <a:rPr lang="de-DE" sz="2800" dirty="0" smtClean="0"/>
            </a:br>
            <a:r>
              <a:rPr lang="de-DE" sz="2000" dirty="0" smtClean="0">
                <a:latin typeface="Calibri" pitchFamily="34" charset="0"/>
              </a:rPr>
              <a:t>Dr. Sabine Kirchen-Peters </a:t>
            </a:r>
            <a:br>
              <a:rPr lang="de-DE" sz="2000" dirty="0" smtClean="0">
                <a:latin typeface="Calibri" pitchFamily="34" charset="0"/>
              </a:rPr>
            </a:br>
            <a:r>
              <a:rPr lang="de-DE" sz="2000" dirty="0" smtClean="0">
                <a:latin typeface="Calibri" pitchFamily="34" charset="0"/>
              </a:rPr>
              <a:t>Max Ischebeck</a:t>
            </a:r>
            <a:br>
              <a:rPr lang="de-DE" sz="2000" dirty="0" smtClean="0">
                <a:latin typeface="Calibri" pitchFamily="34" charset="0"/>
              </a:rPr>
            </a:br>
            <a:r>
              <a:rPr lang="de-DE" sz="2000" dirty="0" smtClean="0">
                <a:latin typeface="Calibri" pitchFamily="34" charset="0"/>
              </a:rPr>
              <a:t/>
            </a:r>
            <a:br>
              <a:rPr lang="de-DE" sz="2000" dirty="0" smtClean="0">
                <a:latin typeface="Calibri" pitchFamily="34" charset="0"/>
              </a:rPr>
            </a:br>
            <a:r>
              <a:rPr lang="de-DE" sz="2000" dirty="0">
                <a:latin typeface="Calibri" pitchFamily="34" charset="0"/>
              </a:rPr>
              <a:t/>
            </a:r>
            <a:br>
              <a:rPr lang="de-DE" sz="2000" dirty="0">
                <a:latin typeface="Calibri" pitchFamily="34" charset="0"/>
              </a:rPr>
            </a:br>
            <a:r>
              <a:rPr lang="de-DE" sz="2000" dirty="0" smtClean="0">
                <a:latin typeface="Calibri" pitchFamily="34" charset="0"/>
              </a:rPr>
              <a:t/>
            </a:r>
            <a:br>
              <a:rPr lang="de-DE" sz="2000" dirty="0" smtClean="0">
                <a:latin typeface="Calibri" pitchFamily="34" charset="0"/>
              </a:rPr>
            </a:br>
            <a:r>
              <a:rPr lang="de-DE" sz="1600" dirty="0" smtClean="0">
                <a:solidFill>
                  <a:schemeClr val="accent1"/>
                </a:solidFill>
                <a:latin typeface="Calibri" pitchFamily="34" charset="0"/>
              </a:rPr>
              <a:t/>
            </a:r>
            <a:br>
              <a:rPr lang="de-DE" sz="1600" dirty="0" smtClean="0">
                <a:solidFill>
                  <a:schemeClr val="accent1"/>
                </a:solidFill>
                <a:latin typeface="Calibri" pitchFamily="34" charset="0"/>
              </a:rPr>
            </a:br>
            <a:r>
              <a:rPr lang="de-DE" sz="1600" dirty="0">
                <a:solidFill>
                  <a:schemeClr val="accent1"/>
                </a:solidFill>
              </a:rPr>
              <a:t/>
            </a:r>
            <a:br>
              <a:rPr lang="de-DE" sz="1600" dirty="0">
                <a:solidFill>
                  <a:schemeClr val="accent1"/>
                </a:solidFill>
              </a:rPr>
            </a:br>
            <a:r>
              <a:rPr lang="de-DE" sz="2000" dirty="0">
                <a:solidFill>
                  <a:schemeClr val="accent1"/>
                </a:solidFill>
              </a:rPr>
              <a:t>8</a:t>
            </a:r>
            <a:r>
              <a:rPr lang="de-DE" sz="2000" dirty="0" smtClean="0">
                <a:solidFill>
                  <a:schemeClr val="accent1"/>
                </a:solidFill>
              </a:rPr>
              <a:t>. Dezember 2016</a:t>
            </a:r>
          </a:p>
        </p:txBody>
      </p:sp>
    </p:spTree>
    <p:extLst>
      <p:ext uri="{BB962C8B-B14F-4D97-AF65-F5344CB8AC3E}">
        <p14:creationId xmlns:p14="http://schemas.microsoft.com/office/powerpoint/2010/main" val="2723619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171400"/>
            <a:ext cx="7596188" cy="1143000"/>
          </a:xfrm>
        </p:spPr>
        <p:txBody>
          <a:bodyPr/>
          <a:lstStyle/>
          <a:p>
            <a:pPr algn="ctr"/>
            <a:r>
              <a:rPr lang="de-DE" sz="3200" dirty="0"/>
              <a:t>Angaben zu den Befragten</a:t>
            </a:r>
          </a:p>
        </p:txBody>
      </p:sp>
      <p:sp>
        <p:nvSpPr>
          <p:cNvPr id="3" name="Inhaltsplatzhalter 2"/>
          <p:cNvSpPr>
            <a:spLocks noGrp="1"/>
          </p:cNvSpPr>
          <p:nvPr>
            <p:ph idx="1"/>
          </p:nvPr>
        </p:nvSpPr>
        <p:spPr>
          <a:xfrm>
            <a:off x="468000" y="1080000"/>
            <a:ext cx="7596188" cy="4525963"/>
          </a:xfrm>
        </p:spPr>
        <p:txBody>
          <a:bodyPr/>
          <a:lstStyle/>
          <a:p>
            <a:pPr marL="0" indent="0" algn="ctr">
              <a:buNone/>
            </a:pPr>
            <a:r>
              <a:rPr lang="de-DE" dirty="0" smtClean="0"/>
              <a:t>Berufliche Betätigung</a:t>
            </a:r>
          </a:p>
          <a:p>
            <a:pPr marL="0" indent="0" algn="ctr">
              <a:buNone/>
            </a:pPr>
            <a:r>
              <a:rPr lang="de-DE" sz="1600" i="1" dirty="0" smtClean="0"/>
              <a:t>Sind Sie berufstätig?</a:t>
            </a:r>
          </a:p>
          <a:p>
            <a:pPr marL="0" indent="0" algn="ctr">
              <a:buNone/>
            </a:pPr>
            <a:r>
              <a:rPr lang="de-DE" sz="1600" i="1" dirty="0" smtClean="0"/>
              <a:t>N=123</a:t>
            </a:r>
          </a:p>
          <a:p>
            <a:pPr marL="0" indent="0" algn="ctr">
              <a:buNone/>
            </a:pPr>
            <a:endParaRPr lang="de-DE" dirty="0"/>
          </a:p>
        </p:txBody>
      </p:sp>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10</a:t>
            </a:fld>
            <a:endParaRPr lang="de-DE"/>
          </a:p>
        </p:txBody>
      </p:sp>
      <p:graphicFrame>
        <p:nvGraphicFramePr>
          <p:cNvPr id="5" name="Diagramm 4"/>
          <p:cNvGraphicFramePr>
            <a:graphicFrameLocks/>
          </p:cNvGraphicFramePr>
          <p:nvPr>
            <p:extLst>
              <p:ext uri="{D42A27DB-BD31-4B8C-83A1-F6EECF244321}">
                <p14:modId xmlns:p14="http://schemas.microsoft.com/office/powerpoint/2010/main" val="33822229"/>
              </p:ext>
            </p:extLst>
          </p:nvPr>
        </p:nvGraphicFramePr>
        <p:xfrm>
          <a:off x="1907704" y="2420888"/>
          <a:ext cx="5544616" cy="34563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591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171400"/>
            <a:ext cx="7596188" cy="1143000"/>
          </a:xfrm>
        </p:spPr>
        <p:txBody>
          <a:bodyPr/>
          <a:lstStyle/>
          <a:p>
            <a:pPr algn="ctr"/>
            <a:r>
              <a:rPr lang="de-DE" sz="3200" dirty="0"/>
              <a:t>Angaben zu den Befragten</a:t>
            </a:r>
          </a:p>
        </p:txBody>
      </p:sp>
      <p:sp>
        <p:nvSpPr>
          <p:cNvPr id="3" name="Inhaltsplatzhalter 2"/>
          <p:cNvSpPr>
            <a:spLocks noGrp="1"/>
          </p:cNvSpPr>
          <p:nvPr>
            <p:ph idx="1"/>
          </p:nvPr>
        </p:nvSpPr>
        <p:spPr>
          <a:xfrm>
            <a:off x="468000" y="1080000"/>
            <a:ext cx="7596188" cy="4525963"/>
          </a:xfrm>
        </p:spPr>
        <p:txBody>
          <a:bodyPr/>
          <a:lstStyle/>
          <a:p>
            <a:pPr marL="0" indent="0" algn="ctr">
              <a:buNone/>
            </a:pPr>
            <a:r>
              <a:rPr lang="de-DE" dirty="0" smtClean="0"/>
              <a:t>Verhältnis zur pflegebedürftigen Person</a:t>
            </a:r>
          </a:p>
          <a:p>
            <a:pPr marL="0" lvl="0" indent="0" algn="ctr">
              <a:buClr>
                <a:srgbClr val="B2B2B2"/>
              </a:buClr>
              <a:buNone/>
            </a:pPr>
            <a:r>
              <a:rPr lang="de-DE" sz="1600" i="1" dirty="0" smtClean="0"/>
              <a:t>Wie ist Ihr Verhältnis zur betreuten Person?</a:t>
            </a:r>
          </a:p>
          <a:p>
            <a:pPr marL="0" lvl="0" indent="0" algn="ctr">
              <a:buClr>
                <a:srgbClr val="B2B2B2"/>
              </a:buClr>
              <a:buNone/>
            </a:pPr>
            <a:r>
              <a:rPr lang="de-DE" sz="1600" i="1" dirty="0" smtClean="0"/>
              <a:t>N=123</a:t>
            </a:r>
            <a:endParaRPr lang="de-DE" sz="1600" i="1" dirty="0"/>
          </a:p>
          <a:p>
            <a:pPr marL="0" indent="0" algn="ctr">
              <a:buNone/>
            </a:pPr>
            <a:endParaRPr lang="de-DE" dirty="0" smtClean="0"/>
          </a:p>
          <a:p>
            <a:pPr marL="0" indent="0" algn="ctr">
              <a:buNone/>
            </a:pPr>
            <a:endParaRPr lang="de-DE" dirty="0"/>
          </a:p>
        </p:txBody>
      </p:sp>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11</a:t>
            </a:fld>
            <a:endParaRPr lang="de-DE"/>
          </a:p>
        </p:txBody>
      </p:sp>
      <p:graphicFrame>
        <p:nvGraphicFramePr>
          <p:cNvPr id="6" name="Diagramm 5"/>
          <p:cNvGraphicFramePr>
            <a:graphicFrameLocks/>
          </p:cNvGraphicFramePr>
          <p:nvPr>
            <p:extLst>
              <p:ext uri="{D42A27DB-BD31-4B8C-83A1-F6EECF244321}">
                <p14:modId xmlns:p14="http://schemas.microsoft.com/office/powerpoint/2010/main" val="4182524176"/>
              </p:ext>
            </p:extLst>
          </p:nvPr>
        </p:nvGraphicFramePr>
        <p:xfrm>
          <a:off x="1979712" y="2060848"/>
          <a:ext cx="5472608" cy="3600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feld 4"/>
          <p:cNvSpPr txBox="1"/>
          <p:nvPr/>
        </p:nvSpPr>
        <p:spPr>
          <a:xfrm>
            <a:off x="179512" y="5877272"/>
            <a:ext cx="8568952" cy="369332"/>
          </a:xfrm>
          <a:prstGeom prst="rect">
            <a:avLst/>
          </a:prstGeom>
          <a:noFill/>
        </p:spPr>
        <p:txBody>
          <a:bodyPr wrap="square" rtlCol="0">
            <a:spAutoFit/>
          </a:bodyPr>
          <a:lstStyle/>
          <a:p>
            <a:r>
              <a:rPr lang="de-DE" dirty="0" smtClean="0"/>
              <a:t>Keine signifikanten Unterschiede im Antwortverhalten nach Verwandtschaftsgrad. </a:t>
            </a:r>
            <a:endParaRPr lang="de-DE" dirty="0"/>
          </a:p>
        </p:txBody>
      </p:sp>
    </p:spTree>
    <p:extLst>
      <p:ext uri="{BB962C8B-B14F-4D97-AF65-F5344CB8AC3E}">
        <p14:creationId xmlns:p14="http://schemas.microsoft.com/office/powerpoint/2010/main" val="19689155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171400"/>
            <a:ext cx="7596188" cy="1143000"/>
          </a:xfrm>
        </p:spPr>
        <p:txBody>
          <a:bodyPr/>
          <a:lstStyle/>
          <a:p>
            <a:pPr algn="ctr"/>
            <a:r>
              <a:rPr lang="de-DE" sz="3200" dirty="0"/>
              <a:t>Angaben zu den Befragten</a:t>
            </a:r>
          </a:p>
        </p:txBody>
      </p:sp>
      <p:sp>
        <p:nvSpPr>
          <p:cNvPr id="3" name="Inhaltsplatzhalter 2"/>
          <p:cNvSpPr>
            <a:spLocks noGrp="1"/>
          </p:cNvSpPr>
          <p:nvPr>
            <p:ph idx="1"/>
          </p:nvPr>
        </p:nvSpPr>
        <p:spPr>
          <a:xfrm>
            <a:off x="468000" y="1080000"/>
            <a:ext cx="7596188" cy="4525963"/>
          </a:xfrm>
        </p:spPr>
        <p:txBody>
          <a:bodyPr/>
          <a:lstStyle/>
          <a:p>
            <a:pPr marL="0" indent="0" algn="ctr">
              <a:buNone/>
            </a:pPr>
            <a:r>
              <a:rPr lang="de-DE" dirty="0" smtClean="0"/>
              <a:t>Wohnsituation</a:t>
            </a:r>
          </a:p>
          <a:p>
            <a:pPr marL="0" lvl="0" indent="0" algn="ctr">
              <a:buClr>
                <a:srgbClr val="B2B2B2"/>
              </a:buClr>
              <a:buNone/>
            </a:pPr>
            <a:r>
              <a:rPr lang="de-DE" sz="1600" i="1" dirty="0" smtClean="0"/>
              <a:t>Wie ist die Wohnsituation der betreuten Person?</a:t>
            </a:r>
          </a:p>
          <a:p>
            <a:pPr marL="0" lvl="0" indent="0" algn="ctr">
              <a:buClr>
                <a:srgbClr val="B2B2B2"/>
              </a:buClr>
              <a:buNone/>
            </a:pPr>
            <a:r>
              <a:rPr lang="de-DE" sz="1600" i="1" dirty="0" smtClean="0"/>
              <a:t>N=121</a:t>
            </a:r>
            <a:endParaRPr lang="de-DE" sz="1600" i="1" dirty="0"/>
          </a:p>
          <a:p>
            <a:pPr marL="0" indent="0" algn="ctr">
              <a:buNone/>
            </a:pPr>
            <a:endParaRPr lang="de-DE" dirty="0" smtClean="0"/>
          </a:p>
          <a:p>
            <a:pPr marL="0" indent="0" algn="ctr">
              <a:buNone/>
            </a:pPr>
            <a:endParaRPr lang="de-DE" dirty="0"/>
          </a:p>
        </p:txBody>
      </p:sp>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12</a:t>
            </a:fld>
            <a:endParaRPr lang="de-DE"/>
          </a:p>
        </p:txBody>
      </p:sp>
      <p:graphicFrame>
        <p:nvGraphicFramePr>
          <p:cNvPr id="9" name="Diagramm 8"/>
          <p:cNvGraphicFramePr>
            <a:graphicFrameLocks/>
          </p:cNvGraphicFramePr>
          <p:nvPr>
            <p:extLst>
              <p:ext uri="{D42A27DB-BD31-4B8C-83A1-F6EECF244321}">
                <p14:modId xmlns:p14="http://schemas.microsoft.com/office/powerpoint/2010/main" val="3068575584"/>
              </p:ext>
            </p:extLst>
          </p:nvPr>
        </p:nvGraphicFramePr>
        <p:xfrm>
          <a:off x="1763688" y="2204864"/>
          <a:ext cx="6192688" cy="36724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38073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13</a:t>
            </a:fld>
            <a:endParaRPr lang="de-DE"/>
          </a:p>
        </p:txBody>
      </p:sp>
      <p:sp>
        <p:nvSpPr>
          <p:cNvPr id="5" name="Titel 1"/>
          <p:cNvSpPr txBox="1">
            <a:spLocks/>
          </p:cNvSpPr>
          <p:nvPr/>
        </p:nvSpPr>
        <p:spPr>
          <a:xfrm>
            <a:off x="0" y="188640"/>
            <a:ext cx="8553128"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Angehörigenbefragung</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710767"/>
            <a:ext cx="8784976" cy="53285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Angaben zu den Befragten</a:t>
            </a:r>
          </a:p>
          <a:p>
            <a:pPr marL="457200" lvl="0" indent="-457200">
              <a:spcBef>
                <a:spcPts val="600"/>
              </a:spcBef>
              <a:spcAft>
                <a:spcPts val="600"/>
              </a:spcAft>
              <a:buFont typeface="+mj-lt"/>
              <a:buAutoNum type="arabicPeriod"/>
              <a:defRPr/>
            </a:pPr>
            <a:r>
              <a:rPr lang="de-DE" sz="2400" b="1" dirty="0" smtClean="0">
                <a:solidFill>
                  <a:sysClr val="windowText" lastClr="000000"/>
                </a:solidFill>
                <a:latin typeface="Calibri"/>
              </a:rPr>
              <a:t>Gesamtbewertung </a:t>
            </a:r>
            <a:r>
              <a:rPr lang="de-DE" sz="2400" b="1" dirty="0">
                <a:solidFill>
                  <a:sysClr val="windowText" lastClr="000000"/>
                </a:solidFill>
                <a:latin typeface="Calibri"/>
              </a:rPr>
              <a:t>nach Handlungsbereichen</a:t>
            </a:r>
            <a:endParaRPr kumimoji="0" lang="de-DE" sz="2400" b="1" u="none" strike="noStrike" kern="1200" cap="none" spc="0" normalizeH="0" baseline="0" noProof="0" dirty="0" smtClean="0">
              <a:ln>
                <a:noFill/>
              </a:ln>
              <a:solidFill>
                <a:sysClr val="windowText" lastClr="000000"/>
              </a:solidFill>
              <a:effectLst/>
              <a:uLnTx/>
              <a:uFillTx/>
              <a:latin typeface="Calibri"/>
            </a:endParaRP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Bewertung von Einzelmaßnahmen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Maßnahmen zur sozialen Teilhabe</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Information, Beratung, Prävention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Pflege und Betreuung</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Gesellschaft</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Fachpersonal</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Priorisierung von Einzelmaßnahmen</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Dringlichkeit eigener Probleme</a:t>
            </a:r>
            <a:endParaRPr kumimoji="0" lang="de-DE" sz="2400" u="none" strike="noStrike" kern="1200" cap="none" spc="0" normalizeH="0" baseline="0" noProof="0" dirty="0" smtClean="0">
              <a:ln>
                <a:noFill/>
              </a:ln>
              <a:solidFill>
                <a:sysClr val="windowText" lastClr="000000"/>
              </a:solidFill>
              <a:effectLst/>
              <a:uLnTx/>
              <a:uFillTx/>
              <a:latin typeface="Calibri"/>
            </a:endParaRPr>
          </a:p>
          <a:p>
            <a:pPr marL="457200" lvl="0" indent="-457200">
              <a:spcBef>
                <a:spcPts val="600"/>
              </a:spcBef>
              <a:spcAft>
                <a:spcPts val="600"/>
              </a:spcAft>
              <a:buFont typeface="+mj-lt"/>
              <a:buAutoNum type="arabicPeriod"/>
              <a:defRPr/>
            </a:pPr>
            <a:r>
              <a:rPr lang="de-DE" sz="2400" dirty="0">
                <a:solidFill>
                  <a:sysClr val="windowText" lastClr="000000"/>
                </a:solidFill>
                <a:latin typeface="Calibri"/>
              </a:rPr>
              <a:t>Anregungen zur Weiterentwicklung des Demenzplans</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Fazit</a:t>
            </a:r>
          </a:p>
          <a:p>
            <a:pPr marL="457200" marR="0" lvl="0" indent="-457200" algn="l" defTabSz="914400" rtl="0" eaLnBrk="1" fontAlgn="auto" latinLnBrk="0" hangingPunct="1">
              <a:lnSpc>
                <a:spcPct val="100000"/>
              </a:lnSpc>
              <a:spcBef>
                <a:spcPts val="1800"/>
              </a:spcBef>
              <a:spcAft>
                <a:spcPts val="600"/>
              </a:spcAft>
              <a:buClr>
                <a:srgbClr val="FF6600"/>
              </a:buClr>
              <a:buSzTx/>
              <a:buFont typeface="+mj-lt"/>
              <a:buAutoNum type="arabicPeriod"/>
              <a:tabLst/>
              <a:defRPr/>
            </a:pPr>
            <a:endParaRPr kumimoji="0" lang="de-DE" sz="2400" b="0" i="1"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998474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14</a:t>
            </a:fld>
            <a:endParaRPr lang="de-DE"/>
          </a:p>
        </p:txBody>
      </p:sp>
      <p:sp>
        <p:nvSpPr>
          <p:cNvPr id="5" name="Titel 1"/>
          <p:cNvSpPr txBox="1">
            <a:spLocks/>
          </p:cNvSpPr>
          <p:nvPr/>
        </p:nvSpPr>
        <p:spPr>
          <a:xfrm>
            <a:off x="248496"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lvl="0">
              <a:defRPr/>
            </a:pPr>
            <a:r>
              <a:rPr lang="de-DE" dirty="0" smtClean="0">
                <a:latin typeface="Calibri" panose="020F0502020204030204" pitchFamily="34" charset="0"/>
              </a:rPr>
              <a:t>Gesamtbewertung nach Handlungsbereichen</a:t>
            </a:r>
            <a:endParaRPr kumimoji="0" lang="de-DE" sz="3200" b="1" i="0" u="none" strike="noStrike" kern="1200" cap="none" spc="0" normalizeH="0" baseline="0" noProof="0" dirty="0">
              <a:ln>
                <a:noFill/>
              </a:ln>
              <a:solidFill>
                <a:sysClr val="windowText" lastClr="000000"/>
              </a:solidFill>
              <a:effectLst/>
              <a:uLnTx/>
              <a:uFillTx/>
              <a:latin typeface="Calibri" panose="020F0502020204030204" pitchFamily="34" charset="0"/>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graphicFrame>
        <p:nvGraphicFramePr>
          <p:cNvPr id="2" name="Tabelle 1"/>
          <p:cNvGraphicFramePr>
            <a:graphicFrameLocks noGrp="1"/>
          </p:cNvGraphicFramePr>
          <p:nvPr>
            <p:extLst>
              <p:ext uri="{D42A27DB-BD31-4B8C-83A1-F6EECF244321}">
                <p14:modId xmlns:p14="http://schemas.microsoft.com/office/powerpoint/2010/main" val="3860556539"/>
              </p:ext>
            </p:extLst>
          </p:nvPr>
        </p:nvGraphicFramePr>
        <p:xfrm>
          <a:off x="468000" y="1080000"/>
          <a:ext cx="8010096" cy="2351131"/>
        </p:xfrm>
        <a:graphic>
          <a:graphicData uri="http://schemas.openxmlformats.org/drawingml/2006/table">
            <a:tbl>
              <a:tblPr firstRow="1" bandRow="1">
                <a:tableStyleId>{5C22544A-7EE6-4342-B048-85BDC9FD1C3A}</a:tableStyleId>
              </a:tblPr>
              <a:tblGrid>
                <a:gridCol w="7479442"/>
                <a:gridCol w="530654"/>
              </a:tblGrid>
              <a:tr h="387371">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Relevante Handlungsbereiche (N=127)</a:t>
                      </a:r>
                    </a:p>
                  </a:txBody>
                  <a:tcPr/>
                </a:tc>
                <a:tc>
                  <a:txBody>
                    <a:bodyPr/>
                    <a:lstStyle/>
                    <a:p>
                      <a:r>
                        <a:rPr lang="de-DE" sz="1800" dirty="0" smtClean="0">
                          <a:sym typeface="Symbol"/>
                        </a:rPr>
                        <a:t></a:t>
                      </a:r>
                      <a:endParaRPr lang="de-DE" dirty="0"/>
                    </a:p>
                  </a:txBody>
                  <a:tcPr/>
                </a:tc>
              </a:tr>
              <a:tr h="392752">
                <a:tc>
                  <a:txBody>
                    <a:bodyPr/>
                    <a:lstStyle/>
                    <a:p>
                      <a:r>
                        <a:rPr lang="de-DE" sz="1600" kern="1200" dirty="0" smtClean="0">
                          <a:solidFill>
                            <a:schemeClr val="dk1"/>
                          </a:solidFill>
                          <a:effectLst/>
                          <a:latin typeface="Calibri" panose="020F0502020204030204" pitchFamily="34" charset="0"/>
                          <a:ea typeface="+mn-ea"/>
                          <a:cs typeface="+mn-cs"/>
                        </a:rPr>
                        <a:t>Demenzspezifische Wissenserweiterung: Pflegepersonal, medizinisches Personal</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1,19</a:t>
                      </a:r>
                      <a:endParaRPr lang="de-DE" sz="1600" dirty="0">
                        <a:solidFill>
                          <a:srgbClr val="000000"/>
                        </a:solidFill>
                        <a:effectLst/>
                        <a:latin typeface="Calibri" panose="020F0502020204030204" pitchFamily="34" charset="0"/>
                        <a:ea typeface="Times New Roman"/>
                      </a:endParaRPr>
                    </a:p>
                  </a:txBody>
                  <a:tcPr marL="0" marR="0" marT="0" marB="0" anchor="ctr"/>
                </a:tc>
              </a:tr>
              <a:tr h="392752">
                <a:tc>
                  <a:txBody>
                    <a:bodyPr/>
                    <a:lstStyle/>
                    <a:p>
                      <a:r>
                        <a:rPr lang="de-DE" sz="1600" kern="1200" dirty="0" smtClean="0">
                          <a:solidFill>
                            <a:schemeClr val="dk1"/>
                          </a:solidFill>
                          <a:effectLst/>
                          <a:latin typeface="Calibri" panose="020F0502020204030204" pitchFamily="34" charset="0"/>
                          <a:ea typeface="+mn-ea"/>
                          <a:cs typeface="+mn-cs"/>
                        </a:rPr>
                        <a:t>Ausbau </a:t>
                      </a:r>
                      <a:r>
                        <a:rPr lang="de-DE" sz="1600" kern="1200" baseline="0" dirty="0" smtClean="0">
                          <a:solidFill>
                            <a:schemeClr val="dk1"/>
                          </a:solidFill>
                          <a:effectLst/>
                          <a:latin typeface="Calibri" panose="020F0502020204030204" pitchFamily="34" charset="0"/>
                          <a:ea typeface="+mn-ea"/>
                          <a:cs typeface="+mn-cs"/>
                        </a:rPr>
                        <a:t>von Schulungs-, </a:t>
                      </a:r>
                      <a:r>
                        <a:rPr lang="de-DE" sz="1600" kern="1200" dirty="0" smtClean="0">
                          <a:solidFill>
                            <a:schemeClr val="dk1"/>
                          </a:solidFill>
                          <a:effectLst/>
                          <a:latin typeface="Calibri" panose="020F0502020204030204" pitchFamily="34" charset="0"/>
                          <a:ea typeface="+mn-ea"/>
                          <a:cs typeface="+mn-cs"/>
                        </a:rPr>
                        <a:t>Informations- und Präventionsangeboten für Angehörige</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1,63</a:t>
                      </a:r>
                      <a:endParaRPr lang="de-DE" sz="1600" dirty="0">
                        <a:solidFill>
                          <a:srgbClr val="000000"/>
                        </a:solidFill>
                        <a:effectLst/>
                        <a:latin typeface="Calibri" panose="020F0502020204030204" pitchFamily="34" charset="0"/>
                        <a:ea typeface="Times New Roman"/>
                      </a:endParaRPr>
                    </a:p>
                  </a:txBody>
                  <a:tcPr marL="0" marR="0" marT="0" marB="0" anchor="ctr"/>
                </a:tc>
              </a:tr>
              <a:tr h="392752">
                <a:tc>
                  <a:txBody>
                    <a:bodyPr/>
                    <a:lstStyle/>
                    <a:p>
                      <a:r>
                        <a:rPr lang="de-DE" sz="1600" kern="1200" dirty="0" smtClean="0">
                          <a:solidFill>
                            <a:schemeClr val="dk1"/>
                          </a:solidFill>
                          <a:effectLst/>
                          <a:latin typeface="Calibri" panose="020F0502020204030204" pitchFamily="34" charset="0"/>
                          <a:ea typeface="+mn-ea"/>
                          <a:cs typeface="+mn-cs"/>
                        </a:rPr>
                        <a:t>Ausbau und Verbesserung der Betreuungs- und Pflegeangebote</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1,65</a:t>
                      </a:r>
                      <a:endParaRPr lang="de-DE" sz="1600" dirty="0">
                        <a:solidFill>
                          <a:srgbClr val="000000"/>
                        </a:solidFill>
                        <a:effectLst/>
                        <a:latin typeface="Calibri" panose="020F0502020204030204" pitchFamily="34" charset="0"/>
                        <a:ea typeface="Times New Roman"/>
                      </a:endParaRPr>
                    </a:p>
                  </a:txBody>
                  <a:tcPr marL="0" marR="0" marT="0" marB="0" anchor="ctr"/>
                </a:tc>
              </a:tr>
              <a:tr h="392752">
                <a:tc>
                  <a:txBody>
                    <a:bodyPr/>
                    <a:lstStyle/>
                    <a:p>
                      <a:r>
                        <a:rPr lang="de-DE" sz="1600" kern="1200" dirty="0" smtClean="0">
                          <a:solidFill>
                            <a:schemeClr val="dk1"/>
                          </a:solidFill>
                          <a:effectLst/>
                          <a:latin typeface="Calibri" panose="020F0502020204030204" pitchFamily="34" charset="0"/>
                          <a:ea typeface="+mn-ea"/>
                          <a:cs typeface="+mn-cs"/>
                        </a:rPr>
                        <a:t>Demenzspezifischer Wissensaufbau: verschiedene</a:t>
                      </a:r>
                      <a:r>
                        <a:rPr lang="de-DE" sz="1600" kern="1200" baseline="0" dirty="0" smtClean="0">
                          <a:solidFill>
                            <a:schemeClr val="dk1"/>
                          </a:solidFill>
                          <a:effectLst/>
                          <a:latin typeface="Calibri" panose="020F0502020204030204" pitchFamily="34" charset="0"/>
                          <a:ea typeface="+mn-ea"/>
                          <a:cs typeface="+mn-cs"/>
                        </a:rPr>
                        <a:t> Berufs- und Bevölkerungsgruppen</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1,76</a:t>
                      </a:r>
                      <a:endParaRPr lang="de-DE" sz="1600" dirty="0">
                        <a:solidFill>
                          <a:srgbClr val="000000"/>
                        </a:solidFill>
                        <a:effectLst/>
                        <a:latin typeface="Calibri" panose="020F0502020204030204" pitchFamily="34" charset="0"/>
                        <a:ea typeface="Times New Roman"/>
                      </a:endParaRPr>
                    </a:p>
                  </a:txBody>
                  <a:tcPr marL="0" marR="0" marT="0" marB="0" anchor="ctr"/>
                </a:tc>
              </a:tr>
              <a:tr h="392752">
                <a:tc>
                  <a:txBody>
                    <a:bodyPr/>
                    <a:lstStyle/>
                    <a:p>
                      <a:r>
                        <a:rPr lang="de-DE" sz="1600" kern="1200" dirty="0" smtClean="0">
                          <a:solidFill>
                            <a:schemeClr val="dk1"/>
                          </a:solidFill>
                          <a:effectLst/>
                          <a:latin typeface="Calibri" panose="020F0502020204030204" pitchFamily="34" charset="0"/>
                          <a:ea typeface="+mn-ea"/>
                          <a:cs typeface="+mn-cs"/>
                        </a:rPr>
                        <a:t>Maßnahmen</a:t>
                      </a:r>
                      <a:r>
                        <a:rPr lang="de-DE" sz="1600" kern="1200" baseline="0" dirty="0" smtClean="0">
                          <a:solidFill>
                            <a:schemeClr val="dk1"/>
                          </a:solidFill>
                          <a:effectLst/>
                          <a:latin typeface="Calibri" panose="020F0502020204030204" pitchFamily="34" charset="0"/>
                          <a:ea typeface="+mn-ea"/>
                          <a:cs typeface="+mn-cs"/>
                        </a:rPr>
                        <a:t> zur sozialen Teilhabe</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2,45</a:t>
                      </a:r>
                      <a:endParaRPr lang="de-DE" sz="1600" dirty="0">
                        <a:solidFill>
                          <a:srgbClr val="000000"/>
                        </a:solidFill>
                        <a:effectLst/>
                        <a:latin typeface="Calibri" panose="020F0502020204030204" pitchFamily="34" charset="0"/>
                        <a:ea typeface="Times New Roman"/>
                      </a:endParaRPr>
                    </a:p>
                  </a:txBody>
                  <a:tcPr marL="0" marR="0" marT="0" marB="0" anchor="ctr"/>
                </a:tc>
              </a:tr>
            </a:tbl>
          </a:graphicData>
        </a:graphic>
      </p:graphicFrame>
      <p:sp>
        <p:nvSpPr>
          <p:cNvPr id="3" name="Textfeld 2"/>
          <p:cNvSpPr txBox="1"/>
          <p:nvPr/>
        </p:nvSpPr>
        <p:spPr>
          <a:xfrm>
            <a:off x="1014924" y="3791171"/>
            <a:ext cx="6696744" cy="369332"/>
          </a:xfrm>
          <a:prstGeom prst="rect">
            <a:avLst/>
          </a:prstGeom>
          <a:noFill/>
        </p:spPr>
        <p:txBody>
          <a:bodyPr wrap="square" rtlCol="0">
            <a:spAutoFit/>
          </a:bodyPr>
          <a:lstStyle/>
          <a:p>
            <a:pPr algn="ctr"/>
            <a:r>
              <a:rPr lang="de-DE" dirty="0"/>
              <a:t>sehr </a:t>
            </a:r>
            <a:r>
              <a:rPr lang="de-DE" dirty="0" smtClean="0"/>
              <a:t>wichtig(1)  wichtig(2)  weniger wichtig(3)</a:t>
            </a:r>
            <a:endParaRPr lang="de-DE" dirty="0"/>
          </a:p>
        </p:txBody>
      </p:sp>
    </p:spTree>
    <p:extLst>
      <p:ext uri="{BB962C8B-B14F-4D97-AF65-F5344CB8AC3E}">
        <p14:creationId xmlns:p14="http://schemas.microsoft.com/office/powerpoint/2010/main" val="284741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15</a:t>
            </a:fld>
            <a:endParaRPr lang="de-DE"/>
          </a:p>
        </p:txBody>
      </p:sp>
      <p:sp>
        <p:nvSpPr>
          <p:cNvPr id="5" name="Titel 1"/>
          <p:cNvSpPr txBox="1">
            <a:spLocks/>
          </p:cNvSpPr>
          <p:nvPr/>
        </p:nvSpPr>
        <p:spPr>
          <a:xfrm>
            <a:off x="0" y="188640"/>
            <a:ext cx="8553128"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Angehörigenbefragung</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710767"/>
            <a:ext cx="8784976" cy="53285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0" indent="-457200">
              <a:spcBef>
                <a:spcPts val="600"/>
              </a:spcBef>
              <a:spcAft>
                <a:spcPts val="600"/>
              </a:spcAft>
              <a:buFont typeface="+mj-lt"/>
              <a:buAutoNum type="arabicPeriod"/>
              <a:defRPr/>
            </a:pPr>
            <a:r>
              <a:rPr lang="de-DE" sz="2400" dirty="0">
                <a:solidFill>
                  <a:sysClr val="windowText" lastClr="000000"/>
                </a:solidFill>
                <a:latin typeface="Calibri"/>
              </a:rPr>
              <a:t>Angaben zu den Befragten</a:t>
            </a:r>
          </a:p>
          <a:p>
            <a:pPr marL="457200" lvl="0" indent="-457200">
              <a:spcBef>
                <a:spcPts val="600"/>
              </a:spcBef>
              <a:spcAft>
                <a:spcPts val="600"/>
              </a:spcAft>
              <a:buFont typeface="+mj-lt"/>
              <a:buAutoNum type="arabicPeriod"/>
              <a:defRPr/>
            </a:pPr>
            <a:r>
              <a:rPr lang="de-DE" sz="2400" dirty="0" smtClean="0">
                <a:solidFill>
                  <a:sysClr val="windowText" lastClr="000000"/>
                </a:solidFill>
                <a:latin typeface="Calibri"/>
              </a:rPr>
              <a:t>Gesamtbewertung </a:t>
            </a:r>
            <a:r>
              <a:rPr lang="de-DE" sz="2400" dirty="0">
                <a:solidFill>
                  <a:sysClr val="windowText" lastClr="000000"/>
                </a:solidFill>
                <a:latin typeface="Calibri"/>
              </a:rPr>
              <a:t>nach Handlungsbereichen</a:t>
            </a:r>
            <a:endParaRPr kumimoji="0" lang="de-DE" sz="2400" b="1" u="none" strike="noStrike" kern="1200" cap="none" spc="0" normalizeH="0" baseline="0" noProof="0" dirty="0" smtClean="0">
              <a:ln>
                <a:noFill/>
              </a:ln>
              <a:solidFill>
                <a:sysClr val="windowText" lastClr="000000"/>
              </a:solidFill>
              <a:effectLst/>
              <a:uLnTx/>
              <a:uFillTx/>
              <a:latin typeface="Calibri"/>
            </a:endParaRP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b="1" dirty="0" smtClean="0">
                <a:solidFill>
                  <a:sysClr val="windowText" lastClr="000000"/>
                </a:solidFill>
                <a:latin typeface="Calibri"/>
              </a:rPr>
              <a:t>Bewertung von Einzelmaßnahmen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Maßnahmen zur sozialen Teilhabe</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Information, Beratung, Prävention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Pflege und Betreuung</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Gesellschaft</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Fachpersonal</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Priorisierung von Einzelmaßnahmen</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Dringlichkeit eigener Probleme</a:t>
            </a:r>
            <a:endParaRPr kumimoji="0" lang="de-DE" sz="2400" u="none" strike="noStrike" kern="1200" cap="none" spc="0" normalizeH="0" baseline="0" noProof="0" dirty="0" smtClean="0">
              <a:ln>
                <a:noFill/>
              </a:ln>
              <a:solidFill>
                <a:sysClr val="windowText" lastClr="000000"/>
              </a:solidFill>
              <a:effectLst/>
              <a:uLnTx/>
              <a:uFillTx/>
              <a:latin typeface="Calibri"/>
            </a:endParaRPr>
          </a:p>
          <a:p>
            <a:pPr marL="457200" lvl="0" indent="-457200">
              <a:spcBef>
                <a:spcPts val="600"/>
              </a:spcBef>
              <a:spcAft>
                <a:spcPts val="600"/>
              </a:spcAft>
              <a:buFont typeface="+mj-lt"/>
              <a:buAutoNum type="arabicPeriod"/>
              <a:defRPr/>
            </a:pPr>
            <a:r>
              <a:rPr lang="de-DE" sz="2400" dirty="0">
                <a:solidFill>
                  <a:sysClr val="windowText" lastClr="000000"/>
                </a:solidFill>
                <a:latin typeface="Calibri"/>
              </a:rPr>
              <a:t>Anregungen zur Weiterentwicklung des Demenzplans</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Fazit</a:t>
            </a:r>
          </a:p>
          <a:p>
            <a:pPr marL="457200" marR="0" lvl="0" indent="-457200" algn="l" defTabSz="914400" rtl="0" eaLnBrk="1" fontAlgn="auto" latinLnBrk="0" hangingPunct="1">
              <a:lnSpc>
                <a:spcPct val="100000"/>
              </a:lnSpc>
              <a:spcBef>
                <a:spcPts val="1800"/>
              </a:spcBef>
              <a:spcAft>
                <a:spcPts val="600"/>
              </a:spcAft>
              <a:buClr>
                <a:srgbClr val="FF6600"/>
              </a:buClr>
              <a:buSzTx/>
              <a:buFont typeface="+mj-lt"/>
              <a:buAutoNum type="arabicPeriod"/>
              <a:tabLst/>
              <a:defRPr/>
            </a:pPr>
            <a:endParaRPr kumimoji="0" lang="de-DE" sz="2400" b="0" i="1"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87490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16</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Maßnahmen zur sozialen Teilhabe</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graphicFrame>
        <p:nvGraphicFramePr>
          <p:cNvPr id="2" name="Tabelle 1"/>
          <p:cNvGraphicFramePr>
            <a:graphicFrameLocks noGrp="1"/>
          </p:cNvGraphicFramePr>
          <p:nvPr>
            <p:extLst>
              <p:ext uri="{D42A27DB-BD31-4B8C-83A1-F6EECF244321}">
                <p14:modId xmlns:p14="http://schemas.microsoft.com/office/powerpoint/2010/main" val="1364364273"/>
              </p:ext>
            </p:extLst>
          </p:nvPr>
        </p:nvGraphicFramePr>
        <p:xfrm>
          <a:off x="468000" y="1080000"/>
          <a:ext cx="7992432" cy="3937984"/>
        </p:xfrm>
        <a:graphic>
          <a:graphicData uri="http://schemas.openxmlformats.org/drawingml/2006/table">
            <a:tbl>
              <a:tblPr firstRow="1" bandRow="1">
                <a:tableStyleId>{5C22544A-7EE6-4342-B048-85BDC9FD1C3A}</a:tableStyleId>
              </a:tblPr>
              <a:tblGrid>
                <a:gridCol w="7473069"/>
                <a:gridCol w="519363"/>
              </a:tblGrid>
              <a:tr h="387371">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Demenzkranken soll weiterhin die Teilhabe am gesellschaftlichen Leben ermöglicht werden. Wie wichtig wäre es, folgende Angebote so zu gestalten, dass auch Demenzkranke (ggf. in Begleitung des Angehörigen) daran teilnehmen können? (N=123)</a:t>
                      </a:r>
                    </a:p>
                  </a:txBody>
                  <a:tcPr/>
                </a:tc>
                <a:tc>
                  <a:txBody>
                    <a:bodyPr/>
                    <a:lstStyle/>
                    <a:p>
                      <a:r>
                        <a:rPr lang="de-DE" sz="1800" dirty="0" smtClean="0">
                          <a:sym typeface="Symbol"/>
                        </a:rPr>
                        <a:t></a:t>
                      </a:r>
                      <a:endParaRPr lang="de-DE" dirty="0"/>
                    </a:p>
                  </a:txBody>
                  <a:tcPr/>
                </a:tc>
              </a:tr>
              <a:tr h="392752">
                <a:tc>
                  <a:txBody>
                    <a:bodyPr/>
                    <a:lstStyle/>
                    <a:p>
                      <a:r>
                        <a:rPr lang="de-DE" sz="1600" b="0" dirty="0" smtClean="0">
                          <a:latin typeface="Calibri" panose="020F0502020204030204" pitchFamily="34" charset="0"/>
                          <a:cs typeface="Calibri" panose="020F0502020204030204" pitchFamily="34" charset="0"/>
                        </a:rPr>
                        <a:t>Bewegungsangebote im Sportverein</a:t>
                      </a:r>
                      <a:endParaRPr lang="de-DE" sz="1600" b="0" dirty="0">
                        <a:latin typeface="Calibri" panose="020F0502020204030204" pitchFamily="34" charset="0"/>
                        <a:cs typeface="Calibri" panose="020F0502020204030204" pitchFamily="34" charset="0"/>
                      </a:endParaRPr>
                    </a:p>
                  </a:txBody>
                  <a:tcPr>
                    <a:solidFill>
                      <a:schemeClr val="bg2">
                        <a:lumMod val="40000"/>
                        <a:lumOff val="60000"/>
                      </a:schemeClr>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2,09</a:t>
                      </a:r>
                      <a:endParaRPr lang="de-DE" sz="1600" dirty="0">
                        <a:solidFill>
                          <a:srgbClr val="000000"/>
                        </a:solidFill>
                        <a:effectLst/>
                        <a:latin typeface="Calibri" panose="020F0502020204030204" pitchFamily="34" charset="0"/>
                        <a:ea typeface="Times New Roman"/>
                      </a:endParaRPr>
                    </a:p>
                  </a:txBody>
                  <a:tcPr marL="0" marR="0" marT="0" marB="0" anchor="ctr">
                    <a:solidFill>
                      <a:schemeClr val="bg2">
                        <a:lumMod val="40000"/>
                        <a:lumOff val="60000"/>
                      </a:schemeClr>
                    </a:solidFill>
                  </a:tcPr>
                </a:tc>
              </a:tr>
              <a:tr h="392752">
                <a:tc>
                  <a:txBody>
                    <a:bodyPr/>
                    <a:lstStyle/>
                    <a:p>
                      <a:r>
                        <a:rPr lang="de-DE" sz="1600" b="0" dirty="0" smtClean="0">
                          <a:latin typeface="Calibri" panose="020F0502020204030204" pitchFamily="34" charset="0"/>
                          <a:cs typeface="Calibri" panose="020F0502020204030204" pitchFamily="34" charset="0"/>
                        </a:rPr>
                        <a:t>Chöre</a:t>
                      </a:r>
                      <a:endParaRPr lang="de-DE" sz="1600" b="0" dirty="0">
                        <a:latin typeface="Calibri" panose="020F0502020204030204" pitchFamily="34" charset="0"/>
                        <a:cs typeface="Calibri" panose="020F0502020204030204" pitchFamily="34" charset="0"/>
                      </a:endParaRPr>
                    </a:p>
                  </a:txBody>
                  <a:tcPr>
                    <a:no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2,33</a:t>
                      </a:r>
                      <a:endParaRPr lang="de-DE" sz="1600" dirty="0">
                        <a:solidFill>
                          <a:srgbClr val="000000"/>
                        </a:solidFill>
                        <a:effectLst/>
                        <a:latin typeface="Calibri" panose="020F0502020204030204" pitchFamily="34" charset="0"/>
                        <a:ea typeface="Times New Roman"/>
                      </a:endParaRPr>
                    </a:p>
                  </a:txBody>
                  <a:tcPr marL="0" marR="0" marT="0" marB="0" anchor="ctr">
                    <a:noFill/>
                  </a:tcPr>
                </a:tc>
              </a:tr>
              <a:tr h="392752">
                <a:tc>
                  <a:txBody>
                    <a:bodyPr/>
                    <a:lstStyle/>
                    <a:p>
                      <a:r>
                        <a:rPr lang="de-DE" sz="1600" b="0" dirty="0" smtClean="0">
                          <a:latin typeface="Calibri" panose="020F0502020204030204" pitchFamily="34" charset="0"/>
                          <a:cs typeface="Calibri" panose="020F0502020204030204" pitchFamily="34" charset="0"/>
                        </a:rPr>
                        <a:t>Gottesdienste</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2,34</a:t>
                      </a:r>
                      <a:endParaRPr lang="de-DE" sz="1600" dirty="0">
                        <a:solidFill>
                          <a:srgbClr val="000000"/>
                        </a:solidFill>
                        <a:effectLst/>
                        <a:latin typeface="Calibri" panose="020F0502020204030204" pitchFamily="34" charset="0"/>
                        <a:ea typeface="Times New Roman"/>
                      </a:endParaRPr>
                    </a:p>
                  </a:txBody>
                  <a:tcPr marL="0" marR="0" marT="0" marB="0" anchor="ctr"/>
                </a:tc>
              </a:tr>
              <a:tr h="392752">
                <a:tc>
                  <a:txBody>
                    <a:bodyPr/>
                    <a:lstStyle/>
                    <a:p>
                      <a:r>
                        <a:rPr lang="de-DE" sz="1600" b="0" dirty="0" smtClean="0">
                          <a:latin typeface="Calibri" panose="020F0502020204030204" pitchFamily="34" charset="0"/>
                          <a:cs typeface="Calibri" panose="020F0502020204030204" pitchFamily="34" charset="0"/>
                        </a:rPr>
                        <a:t>Geführte Wanderungen</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2,39</a:t>
                      </a:r>
                      <a:endParaRPr lang="de-DE" sz="1600" dirty="0">
                        <a:solidFill>
                          <a:srgbClr val="000000"/>
                        </a:solidFill>
                        <a:effectLst/>
                        <a:latin typeface="Calibri" panose="020F0502020204030204" pitchFamily="34" charset="0"/>
                        <a:ea typeface="Times New Roman"/>
                      </a:endParaRPr>
                    </a:p>
                  </a:txBody>
                  <a:tcPr marL="0" marR="0" marT="0" marB="0" anchor="ctr"/>
                </a:tc>
              </a:tr>
              <a:tr h="392752">
                <a:tc>
                  <a:txBody>
                    <a:bodyPr/>
                    <a:lstStyle/>
                    <a:p>
                      <a:r>
                        <a:rPr lang="de-DE" sz="1600" b="0" dirty="0" smtClean="0">
                          <a:latin typeface="Calibri" panose="020F0502020204030204" pitchFamily="34" charset="0"/>
                          <a:cs typeface="Calibri" panose="020F0502020204030204" pitchFamily="34" charset="0"/>
                        </a:rPr>
                        <a:t>Tanzkurse</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2,42</a:t>
                      </a:r>
                      <a:endParaRPr lang="de-DE" sz="1600" dirty="0">
                        <a:solidFill>
                          <a:srgbClr val="000000"/>
                        </a:solidFill>
                        <a:effectLst/>
                        <a:latin typeface="Calibri" panose="020F0502020204030204" pitchFamily="34" charset="0"/>
                        <a:ea typeface="Times New Roman"/>
                      </a:endParaRPr>
                    </a:p>
                  </a:txBody>
                  <a:tcPr marL="0" marR="0" marT="0" marB="0" anchor="ctr"/>
                </a:tc>
              </a:tr>
              <a:tr h="392752">
                <a:tc>
                  <a:txBody>
                    <a:bodyPr/>
                    <a:lstStyle/>
                    <a:p>
                      <a:r>
                        <a:rPr lang="de-DE" sz="1600" b="0" dirty="0" smtClean="0">
                          <a:latin typeface="Calibri" panose="020F0502020204030204" pitchFamily="34" charset="0"/>
                          <a:cs typeface="Calibri" panose="020F0502020204030204" pitchFamily="34" charset="0"/>
                        </a:rPr>
                        <a:t>Urlaubsreisen</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2,51</a:t>
                      </a:r>
                      <a:endParaRPr lang="de-DE" sz="1600" dirty="0">
                        <a:solidFill>
                          <a:srgbClr val="000000"/>
                        </a:solidFill>
                        <a:effectLst/>
                        <a:latin typeface="Calibri" panose="020F0502020204030204" pitchFamily="34" charset="0"/>
                        <a:ea typeface="Times New Roman"/>
                      </a:endParaRPr>
                    </a:p>
                  </a:txBody>
                  <a:tcPr marL="0" marR="0" marT="0" marB="0" anchor="ctr"/>
                </a:tc>
              </a:tr>
              <a:tr h="392752">
                <a:tc>
                  <a:txBody>
                    <a:bodyPr/>
                    <a:lstStyle/>
                    <a:p>
                      <a:r>
                        <a:rPr lang="de-DE" sz="1600" b="0" dirty="0" smtClean="0">
                          <a:latin typeface="Calibri" panose="020F0502020204030204" pitchFamily="34" charset="0"/>
                          <a:cs typeface="Calibri" panose="020F0502020204030204" pitchFamily="34" charset="0"/>
                        </a:rPr>
                        <a:t>Museumsführungen</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2,81</a:t>
                      </a:r>
                      <a:endParaRPr lang="de-DE" sz="1600" dirty="0">
                        <a:solidFill>
                          <a:srgbClr val="000000"/>
                        </a:solidFill>
                        <a:effectLst/>
                        <a:latin typeface="Calibri" panose="020F0502020204030204" pitchFamily="34" charset="0"/>
                        <a:ea typeface="Times New Roman"/>
                      </a:endParaRPr>
                    </a:p>
                  </a:txBody>
                  <a:tcPr marL="0" marR="0" marT="0" marB="0" anchor="ctr"/>
                </a:tc>
              </a:tr>
            </a:tbl>
          </a:graphicData>
        </a:graphic>
      </p:graphicFrame>
      <p:sp>
        <p:nvSpPr>
          <p:cNvPr id="7" name="Textfeld 6"/>
          <p:cNvSpPr txBox="1"/>
          <p:nvPr/>
        </p:nvSpPr>
        <p:spPr>
          <a:xfrm>
            <a:off x="1080000" y="5476582"/>
            <a:ext cx="6696744" cy="369332"/>
          </a:xfrm>
          <a:prstGeom prst="rect">
            <a:avLst/>
          </a:prstGeom>
          <a:noFill/>
        </p:spPr>
        <p:txBody>
          <a:bodyPr wrap="square" rtlCol="0">
            <a:spAutoFit/>
          </a:bodyPr>
          <a:lstStyle/>
          <a:p>
            <a:pPr algn="ctr"/>
            <a:r>
              <a:rPr lang="de-DE" dirty="0"/>
              <a:t>sehr </a:t>
            </a:r>
            <a:r>
              <a:rPr lang="de-DE" dirty="0" smtClean="0"/>
              <a:t>wichtig(1)  wichtig(2)  weniger wichtig(3)</a:t>
            </a:r>
            <a:endParaRPr lang="de-DE" dirty="0"/>
          </a:p>
        </p:txBody>
      </p:sp>
    </p:spTree>
    <p:extLst>
      <p:ext uri="{BB962C8B-B14F-4D97-AF65-F5344CB8AC3E}">
        <p14:creationId xmlns:p14="http://schemas.microsoft.com/office/powerpoint/2010/main" val="1204885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17</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Information, Beratung, Prävention</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graphicFrame>
        <p:nvGraphicFramePr>
          <p:cNvPr id="2" name="Tabelle 1"/>
          <p:cNvGraphicFramePr>
            <a:graphicFrameLocks noGrp="1"/>
          </p:cNvGraphicFramePr>
          <p:nvPr>
            <p:extLst>
              <p:ext uri="{D42A27DB-BD31-4B8C-83A1-F6EECF244321}">
                <p14:modId xmlns:p14="http://schemas.microsoft.com/office/powerpoint/2010/main" val="1524977333"/>
              </p:ext>
            </p:extLst>
          </p:nvPr>
        </p:nvGraphicFramePr>
        <p:xfrm>
          <a:off x="468000" y="1080000"/>
          <a:ext cx="7992888" cy="3389344"/>
        </p:xfrm>
        <a:graphic>
          <a:graphicData uri="http://schemas.openxmlformats.org/drawingml/2006/table">
            <a:tbl>
              <a:tblPr firstRow="1" bandRow="1">
                <a:tableStyleId>{5C22544A-7EE6-4342-B048-85BDC9FD1C3A}</a:tableStyleId>
              </a:tblPr>
              <a:tblGrid>
                <a:gridCol w="7468144"/>
                <a:gridCol w="524744"/>
              </a:tblGrid>
              <a:tr h="387371">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Wie wichtig finden Sie folgende Informations-, Beratungs- und Präventionsangebote? (N=126)</a:t>
                      </a:r>
                    </a:p>
                  </a:txBody>
                  <a:tcPr/>
                </a:tc>
                <a:tc>
                  <a:txBody>
                    <a:bodyPr/>
                    <a:lstStyle/>
                    <a:p>
                      <a:r>
                        <a:rPr lang="de-DE" sz="1800" dirty="0" smtClean="0">
                          <a:latin typeface="Calibri" panose="020F0502020204030204" pitchFamily="34" charset="0"/>
                          <a:cs typeface="Calibri" panose="020F0502020204030204" pitchFamily="34" charset="0"/>
                          <a:sym typeface="Symbol"/>
                        </a:rPr>
                        <a:t></a:t>
                      </a:r>
                      <a:endParaRPr lang="de-DE" dirty="0">
                        <a:latin typeface="Calibri" panose="020F0502020204030204" pitchFamily="34" charset="0"/>
                        <a:cs typeface="Calibri" panose="020F0502020204030204" pitchFamily="34" charset="0"/>
                      </a:endParaRPr>
                    </a:p>
                  </a:txBody>
                  <a:tcPr/>
                </a:tc>
              </a:tr>
              <a:tr h="392752">
                <a:tc>
                  <a:txBody>
                    <a:bodyPr/>
                    <a:lstStyle/>
                    <a:p>
                      <a:r>
                        <a:rPr lang="de-DE" sz="1600" b="0" dirty="0" smtClean="0">
                          <a:latin typeface="Calibri" panose="020F0502020204030204" pitchFamily="34" charset="0"/>
                          <a:cs typeface="Calibri" panose="020F0502020204030204" pitchFamily="34" charset="0"/>
                        </a:rPr>
                        <a:t>Spezielle</a:t>
                      </a:r>
                      <a:r>
                        <a:rPr lang="de-DE" sz="1600" b="0" baseline="0" dirty="0" smtClean="0">
                          <a:latin typeface="Calibri" panose="020F0502020204030204" pitchFamily="34" charset="0"/>
                          <a:cs typeface="Calibri" panose="020F0502020204030204" pitchFamily="34" charset="0"/>
                        </a:rPr>
                        <a:t> Demenzberatung</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1,24</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Angehörigenschulung</a:t>
                      </a:r>
                      <a:r>
                        <a:rPr lang="de-DE" sz="1600" b="0" baseline="0" dirty="0" smtClean="0">
                          <a:latin typeface="Calibri" panose="020F0502020204030204" pitchFamily="34" charset="0"/>
                          <a:cs typeface="Calibri" panose="020F0502020204030204" pitchFamily="34" charset="0"/>
                        </a:rPr>
                        <a:t> zur Demenz (Kurs)</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1,37</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Pflegeberatung</a:t>
                      </a:r>
                      <a:r>
                        <a:rPr lang="de-DE" sz="1600" b="0" baseline="0" dirty="0" smtClean="0">
                          <a:latin typeface="Calibri" panose="020F0502020204030204" pitchFamily="34" charset="0"/>
                          <a:cs typeface="Calibri" panose="020F0502020204030204" pitchFamily="34" charset="0"/>
                        </a:rPr>
                        <a:t> im Pflegestützpunkt</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1,46</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Informationsveranstaltungen</a:t>
                      </a:r>
                      <a:r>
                        <a:rPr lang="de-DE" sz="1600" b="0" baseline="0" dirty="0" smtClean="0">
                          <a:latin typeface="Calibri" panose="020F0502020204030204" pitchFamily="34" charset="0"/>
                          <a:cs typeface="Calibri" panose="020F0502020204030204" pitchFamily="34" charset="0"/>
                        </a:rPr>
                        <a:t> zur Demenz</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1,48</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Angebote</a:t>
                      </a:r>
                      <a:r>
                        <a:rPr lang="de-DE" sz="1600" b="0" baseline="0" dirty="0" smtClean="0">
                          <a:latin typeface="Calibri" panose="020F0502020204030204" pitchFamily="34" charset="0"/>
                          <a:cs typeface="Calibri" panose="020F0502020204030204" pitchFamily="34" charset="0"/>
                        </a:rPr>
                        <a:t> zur eigenen Gesunderhaltung</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1,61</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Angehörigengruppe</a:t>
                      </a:r>
                      <a:r>
                        <a:rPr lang="de-DE" sz="1600" b="0" baseline="0" dirty="0" smtClean="0">
                          <a:latin typeface="Calibri" panose="020F0502020204030204" pitchFamily="34" charset="0"/>
                          <a:cs typeface="Calibri" panose="020F0502020204030204" pitchFamily="34" charset="0"/>
                        </a:rPr>
                        <a:t> zum Erfahrungsaustausch</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1,90</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Online-Schulung</a:t>
                      </a:r>
                      <a:r>
                        <a:rPr lang="de-DE" sz="1600" b="0" baseline="0" dirty="0" smtClean="0">
                          <a:latin typeface="Calibri" panose="020F0502020204030204" pitchFamily="34" charset="0"/>
                          <a:cs typeface="Calibri" panose="020F0502020204030204" pitchFamily="34" charset="0"/>
                        </a:rPr>
                        <a:t> zur Wissensvermittlung über Demenz</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2,32</a:t>
                      </a:r>
                      <a:endParaRPr lang="de-DE" sz="1600" dirty="0">
                        <a:solidFill>
                          <a:srgbClr val="000000"/>
                        </a:solidFill>
                        <a:effectLst/>
                        <a:latin typeface="Calibri" panose="020F0502020204030204" pitchFamily="34" charset="0"/>
                        <a:ea typeface="Times New Roman"/>
                      </a:endParaRPr>
                    </a:p>
                  </a:txBody>
                  <a:tcPr marL="0" marR="0" marT="0" marB="0" anchor="ctr"/>
                </a:tc>
              </a:tr>
            </a:tbl>
          </a:graphicData>
        </a:graphic>
      </p:graphicFrame>
      <p:sp>
        <p:nvSpPr>
          <p:cNvPr id="7" name="Textfeld 6"/>
          <p:cNvSpPr txBox="1"/>
          <p:nvPr/>
        </p:nvSpPr>
        <p:spPr>
          <a:xfrm>
            <a:off x="1080000" y="4861520"/>
            <a:ext cx="6696744" cy="369332"/>
          </a:xfrm>
          <a:prstGeom prst="rect">
            <a:avLst/>
          </a:prstGeom>
          <a:noFill/>
        </p:spPr>
        <p:txBody>
          <a:bodyPr wrap="square" rtlCol="0">
            <a:spAutoFit/>
          </a:bodyPr>
          <a:lstStyle/>
          <a:p>
            <a:pPr algn="ctr"/>
            <a:r>
              <a:rPr lang="de-DE" dirty="0"/>
              <a:t>sehr </a:t>
            </a:r>
            <a:r>
              <a:rPr lang="de-DE" dirty="0" smtClean="0"/>
              <a:t>wichtig(1)  wichtig(2)  weniger wichtig(3)</a:t>
            </a:r>
            <a:endParaRPr lang="de-DE" dirty="0"/>
          </a:p>
        </p:txBody>
      </p:sp>
    </p:spTree>
    <p:extLst>
      <p:ext uri="{BB962C8B-B14F-4D97-AF65-F5344CB8AC3E}">
        <p14:creationId xmlns:p14="http://schemas.microsoft.com/office/powerpoint/2010/main" val="408495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18</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Pflege und Betreuung</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graphicFrame>
        <p:nvGraphicFramePr>
          <p:cNvPr id="2" name="Tabelle 1"/>
          <p:cNvGraphicFramePr>
            <a:graphicFrameLocks noGrp="1"/>
          </p:cNvGraphicFramePr>
          <p:nvPr>
            <p:extLst>
              <p:ext uri="{D42A27DB-BD31-4B8C-83A1-F6EECF244321}">
                <p14:modId xmlns:p14="http://schemas.microsoft.com/office/powerpoint/2010/main" val="2541581288"/>
              </p:ext>
            </p:extLst>
          </p:nvPr>
        </p:nvGraphicFramePr>
        <p:xfrm>
          <a:off x="730053" y="1196752"/>
          <a:ext cx="7730379" cy="3937984"/>
        </p:xfrm>
        <a:graphic>
          <a:graphicData uri="http://schemas.openxmlformats.org/drawingml/2006/table">
            <a:tbl>
              <a:tblPr firstRow="1" bandRow="1">
                <a:tableStyleId>{5C22544A-7EE6-4342-B048-85BDC9FD1C3A}</a:tableStyleId>
              </a:tblPr>
              <a:tblGrid>
                <a:gridCol w="7211853"/>
                <a:gridCol w="518526"/>
              </a:tblGrid>
              <a:tr h="387371">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Damit Angehörige durch die Betreuung eines Demenzkranken nicht überlastet werden, können verschiedene Pflege- und Betreuungs-leistungen genutzt werden. Wie wichtig finden Sie die im Folgenden genannten Hilfen? (N=127)</a:t>
                      </a:r>
                    </a:p>
                  </a:txBody>
                  <a:tcPr/>
                </a:tc>
                <a:tc>
                  <a:txBody>
                    <a:bodyPr/>
                    <a:lstStyle/>
                    <a:p>
                      <a:pPr algn="l"/>
                      <a:r>
                        <a:rPr lang="de-DE" sz="1800" dirty="0" smtClean="0">
                          <a:latin typeface="Calibri" panose="020F0502020204030204" pitchFamily="34" charset="0"/>
                          <a:cs typeface="Calibri" panose="020F0502020204030204" pitchFamily="34" charset="0"/>
                          <a:sym typeface="Symbol"/>
                        </a:rPr>
                        <a:t></a:t>
                      </a:r>
                      <a:endParaRPr lang="de-DE" dirty="0">
                        <a:latin typeface="Calibri" panose="020F0502020204030204" pitchFamily="34" charset="0"/>
                        <a:cs typeface="Calibri" panose="020F0502020204030204" pitchFamily="34" charset="0"/>
                      </a:endParaRPr>
                    </a:p>
                  </a:txBody>
                  <a:tcPr/>
                </a:tc>
              </a:tr>
              <a:tr h="392752">
                <a:tc>
                  <a:txBody>
                    <a:bodyPr/>
                    <a:lstStyle/>
                    <a:p>
                      <a:r>
                        <a:rPr lang="de-DE" sz="1600" b="0" dirty="0" smtClean="0">
                          <a:latin typeface="Calibri" panose="020F0502020204030204" pitchFamily="34" charset="0"/>
                          <a:cs typeface="Calibri" panose="020F0502020204030204" pitchFamily="34" charset="0"/>
                        </a:rPr>
                        <a:t>Tagespflege</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Adobe Myungjo Std M" pitchFamily="18" charset="-128"/>
                        </a:rPr>
                        <a:t>1,39</a:t>
                      </a:r>
                      <a:endParaRPr lang="de-DE" sz="1600" dirty="0">
                        <a:solidFill>
                          <a:srgbClr val="000000"/>
                        </a:solidFill>
                        <a:effectLst/>
                        <a:latin typeface="Calibri" panose="020F0502020204030204" pitchFamily="34" charset="0"/>
                        <a:ea typeface="Adobe Myungjo Std M" pitchFamily="18" charset="-128"/>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Kurzzeitpflege</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Adobe Myungjo Std M" pitchFamily="18" charset="-128"/>
                        </a:rPr>
                        <a:t>1,57</a:t>
                      </a:r>
                      <a:endParaRPr lang="de-DE" sz="1600" dirty="0">
                        <a:solidFill>
                          <a:srgbClr val="000000"/>
                        </a:solidFill>
                        <a:effectLst/>
                        <a:latin typeface="Calibri" panose="020F0502020204030204" pitchFamily="34" charset="0"/>
                        <a:ea typeface="Adobe Myungjo Std M" pitchFamily="18" charset="-128"/>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Stundenweise</a:t>
                      </a:r>
                      <a:r>
                        <a:rPr lang="de-DE" sz="1600" b="0" baseline="0" dirty="0" smtClean="0">
                          <a:latin typeface="Calibri" panose="020F0502020204030204" pitchFamily="34" charset="0"/>
                          <a:cs typeface="Calibri" panose="020F0502020204030204" pitchFamily="34" charset="0"/>
                        </a:rPr>
                        <a:t> Betreuung zu Hause</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Adobe Myungjo Std M" pitchFamily="18" charset="-128"/>
                        </a:rPr>
                        <a:t>1,59</a:t>
                      </a:r>
                      <a:endParaRPr lang="de-DE" sz="1600" dirty="0">
                        <a:solidFill>
                          <a:srgbClr val="000000"/>
                        </a:solidFill>
                        <a:effectLst/>
                        <a:latin typeface="Calibri" panose="020F0502020204030204" pitchFamily="34" charset="0"/>
                        <a:ea typeface="Adobe Myungjo Std M" pitchFamily="18" charset="-128"/>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Nachtpflege</a:t>
                      </a: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Adobe Myungjo Std M" pitchFamily="18" charset="-128"/>
                        </a:rPr>
                        <a:t>1,95</a:t>
                      </a:r>
                      <a:endParaRPr lang="de-DE" sz="1600" dirty="0">
                        <a:solidFill>
                          <a:srgbClr val="000000"/>
                        </a:solidFill>
                        <a:effectLst/>
                        <a:latin typeface="Calibri" panose="020F0502020204030204" pitchFamily="34" charset="0"/>
                        <a:ea typeface="Adobe Myungjo Std M" pitchFamily="18" charset="-128"/>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Stundenweise</a:t>
                      </a:r>
                      <a:r>
                        <a:rPr lang="de-DE" sz="1600" b="0" baseline="0" dirty="0" smtClean="0">
                          <a:latin typeface="Calibri" panose="020F0502020204030204" pitchFamily="34" charset="0"/>
                          <a:cs typeface="Calibri" panose="020F0502020204030204" pitchFamily="34" charset="0"/>
                        </a:rPr>
                        <a:t> Betreuung in einer Gruppe</a:t>
                      </a:r>
                      <a:endParaRPr lang="de-DE" sz="1600" b="0" dirty="0">
                        <a:latin typeface="Calibri" panose="020F0502020204030204" pitchFamily="34" charset="0"/>
                        <a:cs typeface="Calibri" panose="020F0502020204030204" pitchFamily="34" charset="0"/>
                      </a:endParaRPr>
                    </a:p>
                  </a:txBody>
                  <a:tcPr>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Adobe Myungjo Std M" pitchFamily="18" charset="-128"/>
                        </a:rPr>
                        <a:t>1,96</a:t>
                      </a:r>
                      <a:endParaRPr lang="de-DE" sz="1600" dirty="0">
                        <a:solidFill>
                          <a:srgbClr val="000000"/>
                        </a:solidFill>
                        <a:effectLst/>
                        <a:latin typeface="Calibri" panose="020F0502020204030204" pitchFamily="34" charset="0"/>
                        <a:ea typeface="Adobe Myungjo Std M" pitchFamily="18" charset="-128"/>
                      </a:endParaRPr>
                    </a:p>
                  </a:txBody>
                  <a:tcPr marL="0" marR="0" marT="0" marB="0" anchor="ctr">
                    <a:solidFill>
                      <a:srgbClr val="FFC000"/>
                    </a:solidFill>
                  </a:tcPr>
                </a:tc>
              </a:tr>
              <a:tr h="392752">
                <a:tc>
                  <a:txBody>
                    <a:bodyPr/>
                    <a:lstStyle/>
                    <a:p>
                      <a:r>
                        <a:rPr lang="de-DE" sz="1600" b="0" dirty="0" smtClean="0">
                          <a:latin typeface="Calibri" panose="020F0502020204030204" pitchFamily="34" charset="0"/>
                          <a:cs typeface="Calibri" panose="020F0502020204030204" pitchFamily="34" charset="0"/>
                        </a:rPr>
                        <a:t>Alternative zum Pflegeheim,</a:t>
                      </a:r>
                      <a:r>
                        <a:rPr lang="de-DE" sz="1600" b="0" baseline="0" dirty="0" smtClean="0">
                          <a:latin typeface="Calibri" panose="020F0502020204030204" pitchFamily="34" charset="0"/>
                          <a:cs typeface="Calibri" panose="020F0502020204030204" pitchFamily="34" charset="0"/>
                        </a:rPr>
                        <a:t> z.B. Wohngemeinschaft</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Adobe Myungjo Std M" pitchFamily="18" charset="-128"/>
                        </a:rPr>
                        <a:t>2,01</a:t>
                      </a:r>
                      <a:endParaRPr lang="de-DE" sz="1600" dirty="0">
                        <a:solidFill>
                          <a:srgbClr val="000000"/>
                        </a:solidFill>
                        <a:effectLst/>
                        <a:latin typeface="Calibri" panose="020F0502020204030204" pitchFamily="34" charset="0"/>
                        <a:ea typeface="Adobe Myungjo Std M" pitchFamily="18" charset="-128"/>
                      </a:endParaRPr>
                    </a:p>
                  </a:txBody>
                  <a:tcPr marL="0" marR="0" marT="0" marB="0" anchor="ctr"/>
                </a:tc>
              </a:tr>
              <a:tr h="392752">
                <a:tc>
                  <a:txBody>
                    <a:bodyPr/>
                    <a:lstStyle/>
                    <a:p>
                      <a:r>
                        <a:rPr lang="de-DE" sz="1600" b="0" dirty="0" smtClean="0">
                          <a:latin typeface="Calibri" panose="020F0502020204030204" pitchFamily="34" charset="0"/>
                          <a:cs typeface="Calibri" panose="020F0502020204030204" pitchFamily="34" charset="0"/>
                        </a:rPr>
                        <a:t>Osteuropäische</a:t>
                      </a:r>
                      <a:r>
                        <a:rPr lang="de-DE" sz="1600" b="0" baseline="0" dirty="0" smtClean="0">
                          <a:latin typeface="Calibri" panose="020F0502020204030204" pitchFamily="34" charset="0"/>
                          <a:cs typeface="Calibri" panose="020F0502020204030204" pitchFamily="34" charset="0"/>
                        </a:rPr>
                        <a:t> Hilfskräfte für Tag- und Nachtversorgung</a:t>
                      </a:r>
                      <a:endParaRPr lang="de-DE" sz="1600" b="0" dirty="0">
                        <a:latin typeface="Calibri" panose="020F0502020204030204" pitchFamily="34" charset="0"/>
                        <a:cs typeface="Calibri" panose="020F0502020204030204" pitchFamily="34" charset="0"/>
                      </a:endParaRPr>
                    </a:p>
                  </a:txBody>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Adobe Myungjo Std M" pitchFamily="18" charset="-128"/>
                        </a:rPr>
                        <a:t>2,05</a:t>
                      </a:r>
                      <a:endParaRPr lang="de-DE" sz="1600" dirty="0">
                        <a:solidFill>
                          <a:srgbClr val="000000"/>
                        </a:solidFill>
                        <a:effectLst/>
                        <a:latin typeface="Calibri" panose="020F0502020204030204" pitchFamily="34" charset="0"/>
                        <a:ea typeface="Adobe Myungjo Std M" pitchFamily="18" charset="-128"/>
                      </a:endParaRPr>
                    </a:p>
                  </a:txBody>
                  <a:tcPr marL="0" marR="0" marT="0" marB="0" anchor="ctr"/>
                </a:tc>
              </a:tr>
            </a:tbl>
          </a:graphicData>
        </a:graphic>
      </p:graphicFrame>
      <p:sp>
        <p:nvSpPr>
          <p:cNvPr id="7" name="Textfeld 6"/>
          <p:cNvSpPr txBox="1"/>
          <p:nvPr/>
        </p:nvSpPr>
        <p:spPr>
          <a:xfrm>
            <a:off x="1080000" y="5476582"/>
            <a:ext cx="6696744" cy="369332"/>
          </a:xfrm>
          <a:prstGeom prst="rect">
            <a:avLst/>
          </a:prstGeom>
          <a:noFill/>
        </p:spPr>
        <p:txBody>
          <a:bodyPr wrap="square" rtlCol="0">
            <a:spAutoFit/>
          </a:bodyPr>
          <a:lstStyle/>
          <a:p>
            <a:pPr algn="ctr"/>
            <a:r>
              <a:rPr lang="de-DE" dirty="0"/>
              <a:t>sehr </a:t>
            </a:r>
            <a:r>
              <a:rPr lang="de-DE" dirty="0" smtClean="0"/>
              <a:t>wichtig(1)  wichtig(2)  weniger wichtig(3)</a:t>
            </a:r>
            <a:endParaRPr lang="de-DE" dirty="0"/>
          </a:p>
        </p:txBody>
      </p:sp>
    </p:spTree>
    <p:extLst>
      <p:ext uri="{BB962C8B-B14F-4D97-AF65-F5344CB8AC3E}">
        <p14:creationId xmlns:p14="http://schemas.microsoft.com/office/powerpoint/2010/main" val="975310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19</a:t>
            </a:fld>
            <a:endParaRPr lang="de-DE"/>
          </a:p>
        </p:txBody>
      </p:sp>
      <p:sp>
        <p:nvSpPr>
          <p:cNvPr id="5" name="Titel 1"/>
          <p:cNvSpPr txBox="1">
            <a:spLocks/>
          </p:cNvSpPr>
          <p:nvPr/>
        </p:nvSpPr>
        <p:spPr>
          <a:xfrm>
            <a:off x="0" y="188640"/>
            <a:ext cx="8553128"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lvl="0">
              <a:defRPr/>
            </a:pPr>
            <a:r>
              <a:rPr lang="de-DE" dirty="0" smtClean="0">
                <a:solidFill>
                  <a:schemeClr val="dk1"/>
                </a:solidFill>
                <a:latin typeface="Calibri" panose="020F0502020204030204" pitchFamily="34" charset="0"/>
              </a:rPr>
              <a:t>Demenzspezifisches Wissen: Gesellschaft</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graphicFrame>
        <p:nvGraphicFramePr>
          <p:cNvPr id="2" name="Tabelle 1"/>
          <p:cNvGraphicFramePr>
            <a:graphicFrameLocks noGrp="1"/>
          </p:cNvGraphicFramePr>
          <p:nvPr>
            <p:extLst>
              <p:ext uri="{D42A27DB-BD31-4B8C-83A1-F6EECF244321}">
                <p14:modId xmlns:p14="http://schemas.microsoft.com/office/powerpoint/2010/main" val="2139574046"/>
              </p:ext>
            </p:extLst>
          </p:nvPr>
        </p:nvGraphicFramePr>
        <p:xfrm>
          <a:off x="468000" y="1080000"/>
          <a:ext cx="7992432" cy="3261360"/>
        </p:xfrm>
        <a:graphic>
          <a:graphicData uri="http://schemas.openxmlformats.org/drawingml/2006/table">
            <a:tbl>
              <a:tblPr firstRow="1" bandRow="1">
                <a:tableStyleId>{5C22544A-7EE6-4342-B048-85BDC9FD1C3A}</a:tableStyleId>
              </a:tblPr>
              <a:tblGrid>
                <a:gridCol w="7482559"/>
                <a:gridCol w="509873"/>
              </a:tblGrid>
              <a:tr h="288000">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Um sich Demenzkranken gegenüber angemessen zu verhalten, bedarf es besonderer Grundkenntnisse. Wie wichtig ist es aus Ihrer Sicht, dass die genannten Gruppen mehr Wissen über Demenz erhalten? (N=124)</a:t>
                      </a:r>
                    </a:p>
                  </a:txBody>
                  <a:tcPr marL="45720" marR="45720"/>
                </a:tc>
                <a:tc>
                  <a:txBody>
                    <a:bodyPr/>
                    <a:lstStyle/>
                    <a:p>
                      <a:pPr algn="l"/>
                      <a:r>
                        <a:rPr lang="de-DE" sz="1800" dirty="0" smtClean="0">
                          <a:latin typeface="Calibri" panose="020F0502020204030204" pitchFamily="34" charset="0"/>
                          <a:cs typeface="Calibri" panose="020F0502020204030204" pitchFamily="34" charset="0"/>
                          <a:sym typeface="Symbol"/>
                        </a:rPr>
                        <a:t></a:t>
                      </a:r>
                      <a:endParaRPr lang="de-DE" dirty="0">
                        <a:latin typeface="Calibri" panose="020F0502020204030204" pitchFamily="34" charset="0"/>
                        <a:cs typeface="Calibri" panose="020F0502020204030204" pitchFamily="34" charset="0"/>
                      </a:endParaRPr>
                    </a:p>
                  </a:txBody>
                  <a:tcPr marL="45720" marR="45720"/>
                </a:tc>
              </a:tr>
              <a:tr h="288000">
                <a:tc>
                  <a:txBody>
                    <a:bodyPr/>
                    <a:lstStyle/>
                    <a:p>
                      <a:r>
                        <a:rPr lang="de-DE" sz="1600" b="0" dirty="0" smtClean="0">
                          <a:latin typeface="Calibri" panose="020F0502020204030204" pitchFamily="34" charset="0"/>
                          <a:cs typeface="Calibri" panose="020F0502020204030204" pitchFamily="34" charset="0"/>
                        </a:rPr>
                        <a:t>Allgemeine</a:t>
                      </a:r>
                      <a:r>
                        <a:rPr lang="de-DE" sz="1600" b="0" baseline="0" dirty="0" smtClean="0">
                          <a:latin typeface="Calibri" panose="020F0502020204030204" pitchFamily="34" charset="0"/>
                          <a:cs typeface="Calibri" panose="020F0502020204030204" pitchFamily="34" charset="0"/>
                        </a:rPr>
                        <a:t> Bevölkerung</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1,54</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Polizeibeamte</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1,67</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dirty="0" smtClean="0">
                          <a:latin typeface="Calibri" panose="020F0502020204030204" pitchFamily="34" charset="0"/>
                          <a:cs typeface="Calibri" panose="020F0502020204030204" pitchFamily="34" charset="0"/>
                        </a:rPr>
                        <a:t>Feuerwehrkräfte</a:t>
                      </a: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1,68</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Mitarbeiter in Behörden</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1,76</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dirty="0" smtClean="0">
                          <a:latin typeface="Calibri" panose="020F0502020204030204" pitchFamily="34" charset="0"/>
                          <a:cs typeface="Calibri" panose="020F0502020204030204" pitchFamily="34" charset="0"/>
                        </a:rPr>
                        <a:t>Bankangestellte</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1,77</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Verkäufer</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2,02</a:t>
                      </a:r>
                      <a:endParaRPr lang="de-DE" sz="1600" dirty="0">
                        <a:solidFill>
                          <a:srgbClr val="000000"/>
                        </a:solidFill>
                        <a:effectLst/>
                        <a:latin typeface="Calibri" panose="020F0502020204030204" pitchFamily="34" charset="0"/>
                        <a:ea typeface="Times New Roman"/>
                      </a:endParaRPr>
                    </a:p>
                  </a:txBody>
                  <a:tcPr marL="0" marR="0" marT="0" marB="0" anchor="ctr"/>
                </a:tc>
              </a:tr>
              <a:tr h="288000">
                <a:tc>
                  <a:txBody>
                    <a:bodyPr/>
                    <a:lstStyle/>
                    <a:p>
                      <a:r>
                        <a:rPr lang="de-DE" sz="1600" b="0" dirty="0" smtClean="0">
                          <a:latin typeface="Calibri" panose="020F0502020204030204" pitchFamily="34" charset="0"/>
                          <a:cs typeface="Calibri" panose="020F0502020204030204" pitchFamily="34" charset="0"/>
                        </a:rPr>
                        <a:t>Friseure</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2,22</a:t>
                      </a:r>
                      <a:endParaRPr lang="de-DE" sz="1600" dirty="0">
                        <a:solidFill>
                          <a:srgbClr val="000000"/>
                        </a:solidFill>
                        <a:effectLst/>
                        <a:latin typeface="Calibri" panose="020F0502020204030204" pitchFamily="34" charset="0"/>
                        <a:ea typeface="Times New Roman"/>
                      </a:endParaRPr>
                    </a:p>
                  </a:txBody>
                  <a:tcPr marL="0" marR="0" marT="0" marB="0" anchor="ctr"/>
                </a:tc>
              </a:tr>
            </a:tbl>
          </a:graphicData>
        </a:graphic>
      </p:graphicFrame>
      <p:sp>
        <p:nvSpPr>
          <p:cNvPr id="7" name="Textfeld 6"/>
          <p:cNvSpPr txBox="1"/>
          <p:nvPr/>
        </p:nvSpPr>
        <p:spPr>
          <a:xfrm>
            <a:off x="1080000" y="4861520"/>
            <a:ext cx="6696744" cy="369332"/>
          </a:xfrm>
          <a:prstGeom prst="rect">
            <a:avLst/>
          </a:prstGeom>
          <a:noFill/>
        </p:spPr>
        <p:txBody>
          <a:bodyPr wrap="square" rtlCol="0">
            <a:spAutoFit/>
          </a:bodyPr>
          <a:lstStyle/>
          <a:p>
            <a:pPr algn="ctr"/>
            <a:r>
              <a:rPr lang="de-DE" dirty="0"/>
              <a:t>sehr </a:t>
            </a:r>
            <a:r>
              <a:rPr lang="de-DE" dirty="0" smtClean="0"/>
              <a:t>wichtig(1)   wichtig(2)   weniger wichtig(3)</a:t>
            </a:r>
            <a:endParaRPr lang="de-DE" dirty="0"/>
          </a:p>
        </p:txBody>
      </p:sp>
    </p:spTree>
    <p:extLst>
      <p:ext uri="{BB962C8B-B14F-4D97-AF65-F5344CB8AC3E}">
        <p14:creationId xmlns:p14="http://schemas.microsoft.com/office/powerpoint/2010/main" val="20349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a:t>
            </a:fld>
            <a:endParaRPr lang="de-DE"/>
          </a:p>
        </p:txBody>
      </p:sp>
      <p:sp>
        <p:nvSpPr>
          <p:cNvPr id="5" name="Titel 1"/>
          <p:cNvSpPr txBox="1">
            <a:spLocks/>
          </p:cNvSpPr>
          <p:nvPr/>
        </p:nvSpPr>
        <p:spPr>
          <a:xfrm>
            <a:off x="0" y="188640"/>
            <a:ext cx="8316416"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de-DE" sz="3200" b="1" i="0" u="none" strike="noStrike" kern="1200" cap="none" spc="0" normalizeH="0" baseline="0" noProof="0" dirty="0" smtClean="0">
                <a:ln>
                  <a:noFill/>
                </a:ln>
                <a:solidFill>
                  <a:sysClr val="windowText" lastClr="000000"/>
                </a:solidFill>
                <a:effectLst/>
                <a:uLnTx/>
                <a:uFillTx/>
                <a:latin typeface="Calibri"/>
                <a:ea typeface="+mj-ea"/>
                <a:cs typeface="+mj-cs"/>
              </a:rPr>
              <a:t>Anspruch des saarländischen Demenzplans   </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1124744"/>
            <a:ext cx="8229600" cy="4680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2600" b="1" i="0" u="none" strike="noStrike" kern="1200" cap="none" spc="0" normalizeH="0" baseline="0" noProof="0" dirty="0" smtClean="0">
                <a:ln>
                  <a:noFill/>
                </a:ln>
                <a:solidFill>
                  <a:sysClr val="windowText" lastClr="000000"/>
                </a:solidFill>
                <a:effectLst/>
                <a:uLnTx/>
                <a:uFillTx/>
                <a:latin typeface="Calibri"/>
                <a:ea typeface="+mn-ea"/>
                <a:cs typeface="+mn-cs"/>
              </a:rPr>
              <a:t>„Bisherige Aktivitäten und Maßnahmen bündeln und zielgerichtet weiterentwickeln“</a:t>
            </a:r>
          </a:p>
          <a:p>
            <a:pPr marL="342900" marR="0" lvl="0" indent="-342900" algn="l" defTabSz="914400" rtl="0" eaLnBrk="1" fontAlgn="auto" latinLnBrk="0" hangingPunct="1">
              <a:lnSpc>
                <a:spcPct val="100000"/>
              </a:lnSpc>
              <a:spcBef>
                <a:spcPts val="3600"/>
              </a:spcBef>
              <a:spcAft>
                <a:spcPts val="0"/>
              </a:spcAft>
              <a:buClr>
                <a:srgbClr val="FF6600"/>
              </a:buClr>
              <a:buSzTx/>
              <a:buFont typeface="Wingdings" pitchFamily="2" charset="2"/>
              <a:buChar char="§"/>
              <a:tabLst/>
              <a:defRPr/>
            </a:pP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unter breiter Beteiligung der Potentiale und Kreativität der saarländischen Akteure</a:t>
            </a: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strukturiert durch wissenschaftliche Vorarbeiten auf Bundesebene</a:t>
            </a: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gestützt auf begleitende Datenerhebungen</a:t>
            </a:r>
            <a:r>
              <a:rPr kumimoji="0" lang="de-DE" sz="2400" b="0" i="0" u="none" strike="noStrike" kern="1200" cap="none" spc="0" normalizeH="0" noProof="0" dirty="0" smtClean="0">
                <a:ln>
                  <a:noFill/>
                </a:ln>
                <a:solidFill>
                  <a:sysClr val="windowText" lastClr="000000"/>
                </a:solidFill>
                <a:effectLst/>
                <a:uLnTx/>
                <a:uFillTx/>
                <a:latin typeface="Calibri"/>
                <a:ea typeface="+mn-ea"/>
                <a:cs typeface="+mn-cs"/>
              </a:rPr>
              <a:t> im Saarland</a:t>
            </a: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r>
              <a:rPr lang="de-DE" sz="2400" b="1" dirty="0">
                <a:solidFill>
                  <a:sysClr val="windowText" lastClr="000000"/>
                </a:solidFill>
                <a:latin typeface="Calibri"/>
              </a:rPr>
              <a:t>u</a:t>
            </a:r>
            <a:r>
              <a:rPr lang="de-DE" sz="2400" b="1" baseline="0" dirty="0" smtClean="0">
                <a:solidFill>
                  <a:sysClr val="windowText" lastClr="000000"/>
                </a:solidFill>
                <a:latin typeface="Calibri"/>
              </a:rPr>
              <a:t>nter Berücksichtigung der Erfahrungen</a:t>
            </a:r>
            <a:r>
              <a:rPr lang="de-DE" sz="2400" b="1" dirty="0" smtClean="0">
                <a:solidFill>
                  <a:sysClr val="windowText" lastClr="000000"/>
                </a:solidFill>
                <a:latin typeface="Calibri"/>
              </a:rPr>
              <a:t> und Bedürfnisse der Demenzkranken und ihrer betreuenden Angehörigen</a:t>
            </a:r>
            <a:endParaRPr kumimoji="0" lang="de-DE" sz="2400" b="1" i="0" u="none" strike="noStrike" kern="1200" cap="none" spc="0" normalizeH="0" baseline="0" noProof="0" dirty="0" smtClean="0">
              <a:ln>
                <a:noFill/>
              </a:ln>
              <a:solidFill>
                <a:sysClr val="windowText" lastClr="000000"/>
              </a:solidFill>
              <a:effectLst/>
              <a:uLnTx/>
              <a:uFillTx/>
              <a:latin typeface="Calibri"/>
            </a:endParaRP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FF6600"/>
              </a:buClr>
              <a:buSzTx/>
              <a:buFont typeface="Wingdings" pitchFamily="2" charset="2"/>
              <a:buChar char="§"/>
              <a:tabLst/>
              <a:defRPr/>
            </a:pPr>
            <a:endParaRPr kumimoji="0" lang="de-DE" sz="4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FF6600"/>
              </a:buClr>
              <a:buSzTx/>
              <a:buFont typeface="Wingdings" pitchFamily="2" charset="2"/>
              <a:buChar char="§"/>
              <a:tabLst/>
              <a:defRPr/>
            </a:pP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308057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20</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lvl="0">
              <a:defRPr/>
            </a:pPr>
            <a:r>
              <a:rPr lang="de-DE" dirty="0">
                <a:solidFill>
                  <a:schemeClr val="dk1"/>
                </a:solidFill>
                <a:latin typeface="Calibri" panose="020F0502020204030204" pitchFamily="34" charset="0"/>
              </a:rPr>
              <a:t>Demenzspezifisches Wissen: </a:t>
            </a:r>
            <a:r>
              <a:rPr lang="de-DE" dirty="0" smtClean="0">
                <a:solidFill>
                  <a:schemeClr val="dk1"/>
                </a:solidFill>
                <a:latin typeface="Calibri" panose="020F0502020204030204" pitchFamily="34" charset="0"/>
              </a:rPr>
              <a:t>Fachpersonal</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graphicFrame>
        <p:nvGraphicFramePr>
          <p:cNvPr id="2" name="Tabelle 1"/>
          <p:cNvGraphicFramePr>
            <a:graphicFrameLocks noGrp="1"/>
          </p:cNvGraphicFramePr>
          <p:nvPr>
            <p:extLst>
              <p:ext uri="{D42A27DB-BD31-4B8C-83A1-F6EECF244321}">
                <p14:modId xmlns:p14="http://schemas.microsoft.com/office/powerpoint/2010/main" val="3422973919"/>
              </p:ext>
            </p:extLst>
          </p:nvPr>
        </p:nvGraphicFramePr>
        <p:xfrm>
          <a:off x="468000" y="1080000"/>
          <a:ext cx="7992432" cy="3505200"/>
        </p:xfrm>
        <a:graphic>
          <a:graphicData uri="http://schemas.openxmlformats.org/drawingml/2006/table">
            <a:tbl>
              <a:tblPr firstRow="1" bandRow="1">
                <a:tableStyleId>{5C22544A-7EE6-4342-B048-85BDC9FD1C3A}</a:tableStyleId>
              </a:tblPr>
              <a:tblGrid>
                <a:gridCol w="7488376"/>
                <a:gridCol w="504056"/>
              </a:tblGrid>
              <a:tr h="288000">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Um sich Demenzkranken gegenüber angemessen zu verhalten, bedarf es besonderer Grundkenntnisse. Wie wichtig ist es aus Ihrer Sicht, dass folgende Berufsgruppen aus Medizin und Pflege mehr Wissen über Demenz erhalten?</a:t>
                      </a:r>
                      <a:r>
                        <a:rPr kumimoji="0" lang="de-DE" sz="16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  (N=124)</a:t>
                      </a:r>
                    </a:p>
                  </a:txBody>
                  <a:tcPr marL="45720" marR="45720"/>
                </a:tc>
                <a:tc>
                  <a:txBody>
                    <a:bodyPr/>
                    <a:lstStyle/>
                    <a:p>
                      <a:pPr algn="l"/>
                      <a:r>
                        <a:rPr lang="de-DE" sz="1800" dirty="0" smtClean="0">
                          <a:latin typeface="Calibri" panose="020F0502020204030204" pitchFamily="34" charset="0"/>
                          <a:cs typeface="Calibri" panose="020F0502020204030204" pitchFamily="34" charset="0"/>
                          <a:sym typeface="Symbol"/>
                        </a:rPr>
                        <a:t></a:t>
                      </a:r>
                      <a:endParaRPr lang="de-DE" dirty="0">
                        <a:latin typeface="Calibri" panose="020F0502020204030204" pitchFamily="34" charset="0"/>
                        <a:cs typeface="Calibri" panose="020F0502020204030204" pitchFamily="34" charset="0"/>
                      </a:endParaRPr>
                    </a:p>
                  </a:txBody>
                  <a:tcPr marL="45720" marR="45720"/>
                </a:tc>
              </a:tr>
              <a:tr h="288000">
                <a:tc>
                  <a:txBody>
                    <a:bodyPr/>
                    <a:lstStyle/>
                    <a:p>
                      <a:r>
                        <a:rPr lang="de-DE" sz="1600" b="0" dirty="0" smtClean="0">
                          <a:latin typeface="Calibri" panose="020F0502020204030204" pitchFamily="34" charset="0"/>
                          <a:cs typeface="Calibri" panose="020F0502020204030204" pitchFamily="34" charset="0"/>
                        </a:rPr>
                        <a:t>Hausärzte</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1,12</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Fachärzte</a:t>
                      </a:r>
                      <a:r>
                        <a:rPr lang="de-DE" sz="1600" b="0" baseline="0" dirty="0" smtClean="0">
                          <a:latin typeface="Calibri" panose="020F0502020204030204" pitchFamily="34" charset="0"/>
                          <a:cs typeface="Calibri" panose="020F0502020204030204" pitchFamily="34" charset="0"/>
                        </a:rPr>
                        <a:t> (z.B. Neurologie)</a:t>
                      </a:r>
                      <a:endParaRPr lang="de-DE" sz="1600" b="0" dirty="0" smtClean="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1,13</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Personal in Altenpflege</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1,14</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Personal</a:t>
                      </a:r>
                      <a:r>
                        <a:rPr lang="de-DE" sz="1600" b="0" baseline="0" dirty="0" smtClean="0">
                          <a:latin typeface="Calibri" panose="020F0502020204030204" pitchFamily="34" charset="0"/>
                          <a:cs typeface="Calibri" panose="020F0502020204030204" pitchFamily="34" charset="0"/>
                        </a:rPr>
                        <a:t> in Krankenhaus</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1,17</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Pflegeberater</a:t>
                      </a:r>
                      <a:r>
                        <a:rPr lang="de-DE" sz="1600" b="0" baseline="0" dirty="0" smtClean="0">
                          <a:latin typeface="Calibri" panose="020F0502020204030204" pitchFamily="34" charset="0"/>
                          <a:cs typeface="Calibri" panose="020F0502020204030204" pitchFamily="34" charset="0"/>
                        </a:rPr>
                        <a:t> in Pflegestützpunkten</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1,21</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Rettungssanitäter</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1,38</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Sprechstundenhilfe</a:t>
                      </a:r>
                      <a:r>
                        <a:rPr lang="de-DE" sz="1600" b="0" baseline="0" dirty="0" smtClean="0">
                          <a:latin typeface="Calibri" panose="020F0502020204030204" pitchFamily="34" charset="0"/>
                          <a:cs typeface="Calibri" panose="020F0502020204030204" pitchFamily="34" charset="0"/>
                        </a:rPr>
                        <a:t> in Arztpraxen</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1,34</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bl>
          </a:graphicData>
        </a:graphic>
      </p:graphicFrame>
      <p:sp>
        <p:nvSpPr>
          <p:cNvPr id="7" name="Textfeld 6"/>
          <p:cNvSpPr txBox="1"/>
          <p:nvPr/>
        </p:nvSpPr>
        <p:spPr>
          <a:xfrm>
            <a:off x="1080000" y="4861520"/>
            <a:ext cx="6696744" cy="369332"/>
          </a:xfrm>
          <a:prstGeom prst="rect">
            <a:avLst/>
          </a:prstGeom>
          <a:noFill/>
        </p:spPr>
        <p:txBody>
          <a:bodyPr wrap="square" rtlCol="0">
            <a:spAutoFit/>
          </a:bodyPr>
          <a:lstStyle/>
          <a:p>
            <a:pPr algn="ctr"/>
            <a:r>
              <a:rPr lang="de-DE" dirty="0"/>
              <a:t>sehr </a:t>
            </a:r>
            <a:r>
              <a:rPr lang="de-DE" dirty="0" smtClean="0"/>
              <a:t>wichtig(1)  wichtig(2)  weniger wichtig(3)</a:t>
            </a:r>
            <a:endParaRPr lang="de-DE" dirty="0"/>
          </a:p>
        </p:txBody>
      </p:sp>
    </p:spTree>
    <p:extLst>
      <p:ext uri="{BB962C8B-B14F-4D97-AF65-F5344CB8AC3E}">
        <p14:creationId xmlns:p14="http://schemas.microsoft.com/office/powerpoint/2010/main" val="278290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21</a:t>
            </a:fld>
            <a:endParaRPr lang="de-DE"/>
          </a:p>
        </p:txBody>
      </p:sp>
      <p:sp>
        <p:nvSpPr>
          <p:cNvPr id="5" name="Titel 1"/>
          <p:cNvSpPr txBox="1">
            <a:spLocks/>
          </p:cNvSpPr>
          <p:nvPr/>
        </p:nvSpPr>
        <p:spPr>
          <a:xfrm>
            <a:off x="0" y="188640"/>
            <a:ext cx="8553128"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Angehörigenbefragung</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710767"/>
            <a:ext cx="8085128" cy="53285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0" indent="-457200">
              <a:spcBef>
                <a:spcPts val="600"/>
              </a:spcBef>
              <a:spcAft>
                <a:spcPts val="600"/>
              </a:spcAft>
              <a:buFont typeface="+mj-lt"/>
              <a:buAutoNum type="arabicPeriod"/>
              <a:defRPr/>
            </a:pPr>
            <a:r>
              <a:rPr lang="de-DE" sz="2400" dirty="0">
                <a:solidFill>
                  <a:sysClr val="windowText" lastClr="000000"/>
                </a:solidFill>
                <a:latin typeface="Calibri"/>
              </a:rPr>
              <a:t>Angaben zu den Befragten</a:t>
            </a:r>
          </a:p>
          <a:p>
            <a:pPr marL="457200" lvl="0" indent="-457200">
              <a:spcBef>
                <a:spcPts val="600"/>
              </a:spcBef>
              <a:spcAft>
                <a:spcPts val="600"/>
              </a:spcAft>
              <a:buFont typeface="+mj-lt"/>
              <a:buAutoNum type="arabicPeriod"/>
              <a:defRPr/>
            </a:pPr>
            <a:r>
              <a:rPr lang="de-DE" sz="2400" dirty="0" smtClean="0">
                <a:solidFill>
                  <a:sysClr val="windowText" lastClr="000000"/>
                </a:solidFill>
                <a:latin typeface="Calibri"/>
              </a:rPr>
              <a:t>Gesamtbewertung </a:t>
            </a:r>
            <a:r>
              <a:rPr lang="de-DE" sz="2400" dirty="0">
                <a:solidFill>
                  <a:sysClr val="windowText" lastClr="000000"/>
                </a:solidFill>
                <a:latin typeface="Calibri"/>
              </a:rPr>
              <a:t>nach Handlungsbereichen</a:t>
            </a:r>
            <a:endParaRPr kumimoji="0" lang="de-DE" sz="2400" b="1" u="none" strike="noStrike" kern="1200" cap="none" spc="0" normalizeH="0" baseline="0" noProof="0" dirty="0" smtClean="0">
              <a:ln>
                <a:noFill/>
              </a:ln>
              <a:solidFill>
                <a:sysClr val="windowText" lastClr="000000"/>
              </a:solidFill>
              <a:effectLst/>
              <a:uLnTx/>
              <a:uFillTx/>
              <a:latin typeface="Calibri"/>
            </a:endParaRP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Bewertung von Einzelmaßnahmen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Maßnahmen zur sozialen Teilhabe</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Information, Beratung, Prävention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Pflege und Betreuung</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Gesellschaft</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Fachpersonal</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b="1" u="none" strike="noStrike" kern="1200" cap="none" spc="0" normalizeH="0" baseline="0" noProof="0" dirty="0" smtClean="0">
                <a:ln>
                  <a:noFill/>
                </a:ln>
                <a:solidFill>
                  <a:sysClr val="windowText" lastClr="000000"/>
                </a:solidFill>
                <a:effectLst/>
                <a:uLnTx/>
                <a:uFillTx/>
                <a:latin typeface="Calibri"/>
              </a:rPr>
              <a:t>Priorisierung von Einzelmaßnahmen</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Dringlichkeit eigener Probleme</a:t>
            </a:r>
            <a:endParaRPr kumimoji="0" lang="de-DE" sz="2400" u="none" strike="noStrike" kern="1200" cap="none" spc="0" normalizeH="0" baseline="0" noProof="0" dirty="0" smtClean="0">
              <a:ln>
                <a:noFill/>
              </a:ln>
              <a:solidFill>
                <a:sysClr val="windowText" lastClr="000000"/>
              </a:solidFill>
              <a:effectLst/>
              <a:uLnTx/>
              <a:uFillTx/>
              <a:latin typeface="Calibri"/>
            </a:endParaRPr>
          </a:p>
          <a:p>
            <a:pPr marL="457200" lvl="0" indent="-457200">
              <a:spcBef>
                <a:spcPts val="600"/>
              </a:spcBef>
              <a:spcAft>
                <a:spcPts val="600"/>
              </a:spcAft>
              <a:buFont typeface="+mj-lt"/>
              <a:buAutoNum type="arabicPeriod"/>
              <a:defRPr/>
            </a:pPr>
            <a:r>
              <a:rPr lang="de-DE" sz="2400" dirty="0">
                <a:solidFill>
                  <a:sysClr val="windowText" lastClr="000000"/>
                </a:solidFill>
                <a:latin typeface="Calibri"/>
              </a:rPr>
              <a:t>Anregungen zur Weiterentwicklung des Demenzplans</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Fazit</a:t>
            </a:r>
          </a:p>
          <a:p>
            <a:pPr marL="457200" marR="0" lvl="0" indent="-457200" algn="l" defTabSz="914400" rtl="0" eaLnBrk="1" fontAlgn="auto" latinLnBrk="0" hangingPunct="1">
              <a:lnSpc>
                <a:spcPct val="100000"/>
              </a:lnSpc>
              <a:spcBef>
                <a:spcPts val="1800"/>
              </a:spcBef>
              <a:spcAft>
                <a:spcPts val="600"/>
              </a:spcAft>
              <a:buClr>
                <a:srgbClr val="FF6600"/>
              </a:buClr>
              <a:buSzTx/>
              <a:buFont typeface="+mj-lt"/>
              <a:buAutoNum type="arabicPeriod"/>
              <a:tabLst/>
              <a:defRPr/>
            </a:pPr>
            <a:endParaRPr kumimoji="0" lang="de-DE" sz="2400" b="0" i="1"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87490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22</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Priorisierung von Einzelmaßnahmen</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graphicFrame>
        <p:nvGraphicFramePr>
          <p:cNvPr id="2" name="Tabelle 1"/>
          <p:cNvGraphicFramePr>
            <a:graphicFrameLocks noGrp="1"/>
          </p:cNvGraphicFramePr>
          <p:nvPr>
            <p:extLst>
              <p:ext uri="{D42A27DB-BD31-4B8C-83A1-F6EECF244321}">
                <p14:modId xmlns:p14="http://schemas.microsoft.com/office/powerpoint/2010/main" val="4068585902"/>
              </p:ext>
            </p:extLst>
          </p:nvPr>
        </p:nvGraphicFramePr>
        <p:xfrm>
          <a:off x="468000" y="1080000"/>
          <a:ext cx="7992432" cy="2246404"/>
        </p:xfrm>
        <a:graphic>
          <a:graphicData uri="http://schemas.openxmlformats.org/drawingml/2006/table">
            <a:tbl>
              <a:tblPr firstRow="1" bandRow="1">
                <a:tableStyleId>{5C22544A-7EE6-4342-B048-85BDC9FD1C3A}</a:tableStyleId>
              </a:tblPr>
              <a:tblGrid>
                <a:gridCol w="7488376"/>
                <a:gridCol w="504056"/>
              </a:tblGrid>
              <a:tr h="570004">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 Die fünf am wichtigsten bewerteten Einzelmaßnahmen</a:t>
                      </a:r>
                    </a:p>
                  </a:txBody>
                  <a:tcPr marL="45720" marR="45720"/>
                </a:tc>
                <a:tc>
                  <a:txBody>
                    <a:bodyPr/>
                    <a:lstStyle/>
                    <a:p>
                      <a:pPr algn="l"/>
                      <a:r>
                        <a:rPr lang="de-DE" sz="1800" dirty="0" smtClean="0">
                          <a:latin typeface="Calibri" panose="020F0502020204030204" pitchFamily="34" charset="0"/>
                          <a:cs typeface="Calibri" panose="020F0502020204030204" pitchFamily="34" charset="0"/>
                          <a:sym typeface="Symbol"/>
                        </a:rPr>
                        <a:t></a:t>
                      </a:r>
                      <a:endParaRPr lang="de-DE" dirty="0">
                        <a:latin typeface="Calibri" panose="020F0502020204030204" pitchFamily="34" charset="0"/>
                        <a:cs typeface="Calibri" panose="020F0502020204030204" pitchFamily="34" charset="0"/>
                      </a:endParaRPr>
                    </a:p>
                  </a:txBody>
                  <a:tcPr marL="45720" marR="45720"/>
                </a:tc>
              </a:tr>
              <a:tr h="211112">
                <a:tc>
                  <a:txBody>
                    <a:bodyPr/>
                    <a:lstStyle/>
                    <a:p>
                      <a:r>
                        <a:rPr lang="de-DE" sz="1600" b="0" dirty="0" smtClean="0">
                          <a:latin typeface="Calibri" panose="020F0502020204030204" pitchFamily="34" charset="0"/>
                          <a:cs typeface="Calibri" panose="020F0502020204030204" pitchFamily="34" charset="0"/>
                        </a:rPr>
                        <a:t>Kompetenzstärkung von Hausärzten</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1,12</a:t>
                      </a:r>
                      <a:endParaRPr lang="de-DE" sz="1600" dirty="0">
                        <a:solidFill>
                          <a:srgbClr val="000000"/>
                        </a:solidFill>
                        <a:effectLst/>
                        <a:latin typeface="Calibri" panose="020F0502020204030204" pitchFamily="34" charset="0"/>
                        <a:ea typeface="Times New Roman"/>
                      </a:endParaRPr>
                    </a:p>
                  </a:txBody>
                  <a:tcPr marL="0" marR="0" marT="0" marB="0" anchor="ctr"/>
                </a:tc>
              </a:tr>
              <a:tr h="211112">
                <a:tc>
                  <a:txBody>
                    <a:bodyPr/>
                    <a:lstStyle/>
                    <a:p>
                      <a:r>
                        <a:rPr lang="de-DE" sz="1600" b="0" dirty="0" smtClean="0">
                          <a:latin typeface="Calibri" panose="020F0502020204030204" pitchFamily="34" charset="0"/>
                          <a:cs typeface="Calibri" panose="020F0502020204030204" pitchFamily="34" charset="0"/>
                        </a:rPr>
                        <a:t>Kompetenzstärkung  von </a:t>
                      </a:r>
                      <a:r>
                        <a:rPr lang="de-DE" sz="1600" dirty="0" smtClean="0">
                          <a:latin typeface="Calibri" panose="020F0502020204030204" pitchFamily="34" charset="0"/>
                        </a:rPr>
                        <a:t>Fachärzten</a:t>
                      </a:r>
                      <a:endParaRPr lang="de-DE" sz="1600" dirty="0">
                        <a:latin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1,13</a:t>
                      </a:r>
                      <a:endParaRPr lang="de-DE" sz="1600" dirty="0">
                        <a:solidFill>
                          <a:srgbClr val="000000"/>
                        </a:solidFill>
                        <a:effectLst/>
                        <a:latin typeface="Calibri" panose="020F0502020204030204" pitchFamily="34" charset="0"/>
                        <a:ea typeface="Times New Roman"/>
                      </a:endParaRPr>
                    </a:p>
                  </a:txBody>
                  <a:tcPr marL="0" marR="0" marT="0" marB="0" anchor="ctr"/>
                </a:tc>
              </a:tr>
              <a:tr h="211112">
                <a:tc>
                  <a:txBody>
                    <a:bodyPr/>
                    <a:lstStyle/>
                    <a:p>
                      <a:r>
                        <a:rPr lang="de-DE" sz="1600" b="0" dirty="0" smtClean="0">
                          <a:latin typeface="Calibri" panose="020F0502020204030204" pitchFamily="34" charset="0"/>
                          <a:cs typeface="Calibri" panose="020F0502020204030204" pitchFamily="34" charset="0"/>
                        </a:rPr>
                        <a:t>Kompetenzstärkung von Personal in der Altenpflege</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1,14</a:t>
                      </a:r>
                      <a:endParaRPr lang="de-DE" sz="1600" dirty="0">
                        <a:solidFill>
                          <a:srgbClr val="000000"/>
                        </a:solidFill>
                        <a:effectLst/>
                        <a:latin typeface="Calibri" panose="020F0502020204030204" pitchFamily="34" charset="0"/>
                        <a:ea typeface="Times New Roman"/>
                      </a:endParaRPr>
                    </a:p>
                  </a:txBody>
                  <a:tcPr marL="0" marR="0" marT="0" marB="0" anchor="ctr"/>
                </a:tc>
              </a:tr>
              <a:tr h="211112">
                <a:tc>
                  <a:txBody>
                    <a:bodyPr/>
                    <a:lstStyle/>
                    <a:p>
                      <a:r>
                        <a:rPr lang="de-DE" sz="1600" b="0" dirty="0" smtClean="0">
                          <a:latin typeface="Calibri" panose="020F0502020204030204" pitchFamily="34" charset="0"/>
                          <a:cs typeface="Calibri" panose="020F0502020204030204" pitchFamily="34" charset="0"/>
                        </a:rPr>
                        <a:t>Kompetenzstärkung von Pflegeberatern</a:t>
                      </a:r>
                      <a:r>
                        <a:rPr lang="de-DE" sz="1600" b="0" baseline="0" dirty="0" smtClean="0">
                          <a:latin typeface="Calibri" panose="020F0502020204030204" pitchFamily="34" charset="0"/>
                          <a:cs typeface="Calibri" panose="020F0502020204030204" pitchFamily="34" charset="0"/>
                        </a:rPr>
                        <a:t> im </a:t>
                      </a:r>
                      <a:r>
                        <a:rPr lang="de-DE" sz="1600" b="0" dirty="0" smtClean="0">
                          <a:latin typeface="Calibri" panose="020F0502020204030204" pitchFamily="34" charset="0"/>
                          <a:cs typeface="Calibri" panose="020F0502020204030204" pitchFamily="34" charset="0"/>
                        </a:rPr>
                        <a:t>Pflegestützpunkt</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1,21</a:t>
                      </a:r>
                      <a:endParaRPr lang="de-DE" sz="1600" dirty="0">
                        <a:solidFill>
                          <a:srgbClr val="000000"/>
                        </a:solidFill>
                        <a:effectLst/>
                        <a:latin typeface="Calibri" panose="020F0502020204030204" pitchFamily="34" charset="0"/>
                        <a:ea typeface="Times New Roman"/>
                      </a:endParaRPr>
                    </a:p>
                  </a:txBody>
                  <a:tcPr marL="0" marR="0" marT="0" marB="0" anchor="ctr"/>
                </a:tc>
              </a:tr>
              <a:tr h="211112">
                <a:tc>
                  <a:txBody>
                    <a:bodyPr/>
                    <a:lstStyle/>
                    <a:p>
                      <a:r>
                        <a:rPr lang="de-DE" sz="1600" b="0" dirty="0" smtClean="0">
                          <a:latin typeface="Calibri" panose="020F0502020204030204" pitchFamily="34" charset="0"/>
                          <a:cs typeface="Calibri" panose="020F0502020204030204" pitchFamily="34" charset="0"/>
                        </a:rPr>
                        <a:t>Angebote zur speziellen</a:t>
                      </a:r>
                      <a:r>
                        <a:rPr lang="de-DE" sz="1600" b="0" baseline="0" dirty="0" smtClean="0">
                          <a:latin typeface="Calibri" panose="020F0502020204030204" pitchFamily="34" charset="0"/>
                          <a:cs typeface="Calibri" panose="020F0502020204030204" pitchFamily="34" charset="0"/>
                        </a:rPr>
                        <a:t> Demenzberatung</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1,24</a:t>
                      </a:r>
                      <a:endParaRPr lang="de-DE" sz="1600" dirty="0">
                        <a:solidFill>
                          <a:srgbClr val="000000"/>
                        </a:solidFill>
                        <a:effectLst/>
                        <a:latin typeface="Calibri" panose="020F0502020204030204" pitchFamily="34" charset="0"/>
                        <a:ea typeface="Times New Roman"/>
                      </a:endParaRPr>
                    </a:p>
                  </a:txBody>
                  <a:tcPr marL="0" marR="0" marT="0" marB="0" anchor="ctr"/>
                </a:tc>
              </a:tr>
            </a:tbl>
          </a:graphicData>
        </a:graphic>
      </p:graphicFrame>
      <p:graphicFrame>
        <p:nvGraphicFramePr>
          <p:cNvPr id="7" name="Tabelle 6"/>
          <p:cNvGraphicFramePr>
            <a:graphicFrameLocks noGrp="1"/>
          </p:cNvGraphicFramePr>
          <p:nvPr>
            <p:extLst>
              <p:ext uri="{D42A27DB-BD31-4B8C-83A1-F6EECF244321}">
                <p14:modId xmlns:p14="http://schemas.microsoft.com/office/powerpoint/2010/main" val="3809208002"/>
              </p:ext>
            </p:extLst>
          </p:nvPr>
        </p:nvGraphicFramePr>
        <p:xfrm>
          <a:off x="468000" y="4005064"/>
          <a:ext cx="7992432" cy="1431828"/>
        </p:xfrm>
        <a:graphic>
          <a:graphicData uri="http://schemas.openxmlformats.org/drawingml/2006/table">
            <a:tbl>
              <a:tblPr firstRow="1" bandRow="1">
                <a:tableStyleId>{5C22544A-7EE6-4342-B048-85BDC9FD1C3A}</a:tableStyleId>
              </a:tblPr>
              <a:tblGrid>
                <a:gridCol w="7488376"/>
                <a:gridCol w="504056"/>
              </a:tblGrid>
              <a:tr h="425988">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Die drei weniger wichtig bewerteten Einzelmaßnahmen</a:t>
                      </a:r>
                    </a:p>
                  </a:txBody>
                  <a:tcPr marL="45720" marR="45720"/>
                </a:tc>
                <a:tc>
                  <a:txBody>
                    <a:bodyPr/>
                    <a:lstStyle/>
                    <a:p>
                      <a:pPr algn="l"/>
                      <a:r>
                        <a:rPr lang="de-DE" sz="1800" dirty="0" smtClean="0">
                          <a:latin typeface="Calibri" panose="020F0502020204030204" pitchFamily="34" charset="0"/>
                          <a:cs typeface="Calibri" panose="020F0502020204030204" pitchFamily="34" charset="0"/>
                          <a:sym typeface="Symbol"/>
                        </a:rPr>
                        <a:t></a:t>
                      </a:r>
                      <a:endParaRPr lang="de-DE" dirty="0">
                        <a:latin typeface="Calibri" panose="020F0502020204030204" pitchFamily="34" charset="0"/>
                        <a:cs typeface="Calibri" panose="020F0502020204030204" pitchFamily="34" charset="0"/>
                      </a:endParaRPr>
                    </a:p>
                  </a:txBody>
                  <a:tcPr marL="45720" marR="45720"/>
                </a:tc>
              </a:tr>
              <a:tr h="294092">
                <a:tc>
                  <a:txBody>
                    <a:bodyPr/>
                    <a:lstStyle/>
                    <a:p>
                      <a:r>
                        <a:rPr lang="de-DE" sz="1600" b="0" dirty="0" smtClean="0">
                          <a:latin typeface="Calibri" panose="020F0502020204030204" pitchFamily="34" charset="0"/>
                          <a:cs typeface="Calibri" panose="020F0502020204030204" pitchFamily="34" charset="0"/>
                        </a:rPr>
                        <a:t>Betreute Museumsbesuche für Demenzkranke</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2,81</a:t>
                      </a:r>
                      <a:endParaRPr lang="de-DE" sz="1600" dirty="0">
                        <a:solidFill>
                          <a:srgbClr val="000000"/>
                        </a:solidFill>
                        <a:effectLst/>
                        <a:latin typeface="Calibri" panose="020F0502020204030204" pitchFamily="34" charset="0"/>
                        <a:ea typeface="Times New Roman"/>
                      </a:endParaRPr>
                    </a:p>
                  </a:txBody>
                  <a:tcPr marL="0" marR="0" marT="0" marB="0" anchor="ctr"/>
                </a:tc>
              </a:tr>
              <a:tr h="211112">
                <a:tc>
                  <a:txBody>
                    <a:bodyPr/>
                    <a:lstStyle/>
                    <a:p>
                      <a:r>
                        <a:rPr lang="de-DE" sz="1600" b="0" dirty="0" smtClean="0">
                          <a:latin typeface="Calibri" panose="020F0502020204030204" pitchFamily="34" charset="0"/>
                          <a:cs typeface="Calibri" panose="020F0502020204030204" pitchFamily="34" charset="0"/>
                        </a:rPr>
                        <a:t>Betreute Urlaubsreisen für Demenzkranke</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2,51</a:t>
                      </a:r>
                      <a:endParaRPr lang="de-DE" sz="1600" dirty="0">
                        <a:solidFill>
                          <a:srgbClr val="000000"/>
                        </a:solidFill>
                        <a:effectLst/>
                        <a:latin typeface="Calibri" panose="020F0502020204030204" pitchFamily="34" charset="0"/>
                        <a:ea typeface="Times New Roman"/>
                      </a:endParaRPr>
                    </a:p>
                  </a:txBody>
                  <a:tcPr marL="0" marR="0" marT="0" marB="0" anchor="ctr"/>
                </a:tc>
              </a:tr>
              <a:tr h="211112">
                <a:tc>
                  <a:txBody>
                    <a:bodyPr/>
                    <a:lstStyle/>
                    <a:p>
                      <a:r>
                        <a:rPr lang="de-DE" sz="1600" b="0" dirty="0" smtClean="0">
                          <a:latin typeface="Calibri" panose="020F0502020204030204" pitchFamily="34" charset="0"/>
                          <a:cs typeface="Calibri" panose="020F0502020204030204" pitchFamily="34" charset="0"/>
                        </a:rPr>
                        <a:t>Betreute Tanzkurse für Demenzkranke</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2,42</a:t>
                      </a:r>
                      <a:endParaRPr lang="de-DE" sz="1600" dirty="0">
                        <a:solidFill>
                          <a:srgbClr val="000000"/>
                        </a:solidFill>
                        <a:effectLst/>
                        <a:latin typeface="Calibri" panose="020F0502020204030204" pitchFamily="34" charset="0"/>
                        <a:ea typeface="Times New Roman"/>
                      </a:endParaRPr>
                    </a:p>
                  </a:txBody>
                  <a:tcPr marL="0" marR="0" marT="0" marB="0" anchor="ctr"/>
                </a:tc>
              </a:tr>
            </a:tbl>
          </a:graphicData>
        </a:graphic>
      </p:graphicFrame>
    </p:spTree>
    <p:extLst>
      <p:ext uri="{BB962C8B-B14F-4D97-AF65-F5344CB8AC3E}">
        <p14:creationId xmlns:p14="http://schemas.microsoft.com/office/powerpoint/2010/main" val="34560622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23</a:t>
            </a:fld>
            <a:endParaRPr lang="de-DE"/>
          </a:p>
        </p:txBody>
      </p:sp>
      <p:sp>
        <p:nvSpPr>
          <p:cNvPr id="5" name="Titel 1"/>
          <p:cNvSpPr txBox="1">
            <a:spLocks/>
          </p:cNvSpPr>
          <p:nvPr/>
        </p:nvSpPr>
        <p:spPr>
          <a:xfrm>
            <a:off x="0" y="188640"/>
            <a:ext cx="8553128"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Angehörigenbefragung</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710767"/>
            <a:ext cx="8784976" cy="53285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0" indent="-457200">
              <a:spcBef>
                <a:spcPts val="600"/>
              </a:spcBef>
              <a:spcAft>
                <a:spcPts val="600"/>
              </a:spcAft>
              <a:buFont typeface="+mj-lt"/>
              <a:buAutoNum type="arabicPeriod"/>
              <a:defRPr/>
            </a:pPr>
            <a:r>
              <a:rPr lang="de-DE" sz="2400" dirty="0">
                <a:solidFill>
                  <a:sysClr val="windowText" lastClr="000000"/>
                </a:solidFill>
                <a:latin typeface="Calibri"/>
              </a:rPr>
              <a:t>Angaben zu den Befragten</a:t>
            </a:r>
          </a:p>
          <a:p>
            <a:pPr marL="457200" lvl="0" indent="-457200">
              <a:spcBef>
                <a:spcPts val="600"/>
              </a:spcBef>
              <a:spcAft>
                <a:spcPts val="600"/>
              </a:spcAft>
              <a:buFont typeface="+mj-lt"/>
              <a:buAutoNum type="arabicPeriod"/>
              <a:defRPr/>
            </a:pPr>
            <a:r>
              <a:rPr lang="de-DE" sz="2400" dirty="0" smtClean="0">
                <a:solidFill>
                  <a:sysClr val="windowText" lastClr="000000"/>
                </a:solidFill>
                <a:latin typeface="Calibri"/>
              </a:rPr>
              <a:t>Gesamtbewertung </a:t>
            </a:r>
            <a:r>
              <a:rPr lang="de-DE" sz="2400" dirty="0">
                <a:solidFill>
                  <a:sysClr val="windowText" lastClr="000000"/>
                </a:solidFill>
                <a:latin typeface="Calibri"/>
              </a:rPr>
              <a:t>nach Handlungsbereichen</a:t>
            </a:r>
            <a:endParaRPr kumimoji="0" lang="de-DE" sz="2400" b="1" u="none" strike="noStrike" kern="1200" cap="none" spc="0" normalizeH="0" baseline="0" noProof="0" dirty="0" smtClean="0">
              <a:ln>
                <a:noFill/>
              </a:ln>
              <a:solidFill>
                <a:sysClr val="windowText" lastClr="000000"/>
              </a:solidFill>
              <a:effectLst/>
              <a:uLnTx/>
              <a:uFillTx/>
              <a:latin typeface="Calibri"/>
            </a:endParaRP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Bewertung von Einzelmaßnahmen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Maßnahmen zur sozialen Teilhabe</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Information, Beratung, Prävention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Pflege und Betreuung</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Gesellschaft</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Fachpersonal</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Priorisierung von Einzelmaßnahmen</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b="1" dirty="0" smtClean="0">
                <a:solidFill>
                  <a:sysClr val="windowText" lastClr="000000"/>
                </a:solidFill>
                <a:latin typeface="Calibri"/>
              </a:rPr>
              <a:t>Dringlichkeit eigener Probleme</a:t>
            </a:r>
            <a:endParaRPr kumimoji="0" lang="de-DE" sz="2400" b="1" u="none" strike="noStrike" kern="1200" cap="none" spc="0" normalizeH="0" baseline="0" noProof="0" dirty="0" smtClean="0">
              <a:ln>
                <a:noFill/>
              </a:ln>
              <a:solidFill>
                <a:sysClr val="windowText" lastClr="000000"/>
              </a:solidFill>
              <a:effectLst/>
              <a:uLnTx/>
              <a:uFillTx/>
              <a:latin typeface="Calibri"/>
            </a:endParaRPr>
          </a:p>
          <a:p>
            <a:pPr marL="457200" lvl="0" indent="-457200">
              <a:spcBef>
                <a:spcPts val="600"/>
              </a:spcBef>
              <a:spcAft>
                <a:spcPts val="600"/>
              </a:spcAft>
              <a:buFont typeface="+mj-lt"/>
              <a:buAutoNum type="arabicPeriod"/>
              <a:defRPr/>
            </a:pPr>
            <a:r>
              <a:rPr lang="de-DE" sz="2400" dirty="0">
                <a:solidFill>
                  <a:sysClr val="windowText" lastClr="000000"/>
                </a:solidFill>
                <a:latin typeface="Calibri"/>
              </a:rPr>
              <a:t>Anregungen zur Weiterentwicklung des Demenzplans</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Fazit</a:t>
            </a:r>
          </a:p>
          <a:p>
            <a:pPr marL="457200" marR="0" lvl="0" indent="-457200" algn="l" defTabSz="914400" rtl="0" eaLnBrk="1" fontAlgn="auto" latinLnBrk="0" hangingPunct="1">
              <a:lnSpc>
                <a:spcPct val="100000"/>
              </a:lnSpc>
              <a:spcBef>
                <a:spcPts val="1800"/>
              </a:spcBef>
              <a:spcAft>
                <a:spcPts val="600"/>
              </a:spcAft>
              <a:buClr>
                <a:srgbClr val="FF6600"/>
              </a:buClr>
              <a:buSzTx/>
              <a:buFont typeface="+mj-lt"/>
              <a:buAutoNum type="arabicPeriod"/>
              <a:tabLst/>
              <a:defRPr/>
            </a:pPr>
            <a:endParaRPr kumimoji="0" lang="de-DE" sz="2400" b="0" i="1"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87490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24</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Dringlichkeit eigener Probleme</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graphicFrame>
        <p:nvGraphicFramePr>
          <p:cNvPr id="2" name="Tabelle 1"/>
          <p:cNvGraphicFramePr>
            <a:graphicFrameLocks noGrp="1"/>
          </p:cNvGraphicFramePr>
          <p:nvPr>
            <p:extLst>
              <p:ext uri="{D42A27DB-BD31-4B8C-83A1-F6EECF244321}">
                <p14:modId xmlns:p14="http://schemas.microsoft.com/office/powerpoint/2010/main" val="2196162073"/>
              </p:ext>
            </p:extLst>
          </p:nvPr>
        </p:nvGraphicFramePr>
        <p:xfrm>
          <a:off x="468000" y="1080000"/>
          <a:ext cx="7920425" cy="4602480"/>
        </p:xfrm>
        <a:graphic>
          <a:graphicData uri="http://schemas.openxmlformats.org/drawingml/2006/table">
            <a:tbl>
              <a:tblPr firstRow="1" bandRow="1">
                <a:tableStyleId>{5C22544A-7EE6-4342-B048-85BDC9FD1C3A}</a:tableStyleId>
              </a:tblPr>
              <a:tblGrid>
                <a:gridCol w="7425398"/>
                <a:gridCol w="495027"/>
              </a:tblGrid>
              <a:tr h="288000">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Nach wie vor treten bei der Betreuung und Versorgung von Demenzkranken häufig Schwierigkeiten auf. Bewerten Sie bitte die Wichtigkeit der genannten Probleme für Ihre eigene Pflegesituation: (N=121) </a:t>
                      </a:r>
                    </a:p>
                  </a:txBody>
                  <a:tcPr marL="45720" marR="45720"/>
                </a:tc>
                <a:tc>
                  <a:txBody>
                    <a:bodyPr/>
                    <a:lstStyle/>
                    <a:p>
                      <a:pPr algn="l"/>
                      <a:r>
                        <a:rPr lang="de-DE" sz="1800" dirty="0" smtClean="0">
                          <a:latin typeface="Calibri" panose="020F0502020204030204" pitchFamily="34" charset="0"/>
                          <a:cs typeface="Calibri" panose="020F0502020204030204" pitchFamily="34" charset="0"/>
                          <a:sym typeface="Symbol"/>
                        </a:rPr>
                        <a:t></a:t>
                      </a:r>
                      <a:endParaRPr lang="de-DE" dirty="0">
                        <a:latin typeface="Calibri" panose="020F0502020204030204" pitchFamily="34" charset="0"/>
                        <a:cs typeface="Calibri" panose="020F0502020204030204" pitchFamily="34" charset="0"/>
                      </a:endParaRPr>
                    </a:p>
                  </a:txBody>
                  <a:tcPr marL="45720" marR="45720"/>
                </a:tc>
              </a:tr>
              <a:tr h="288000">
                <a:tc>
                  <a:txBody>
                    <a:bodyPr/>
                    <a:lstStyle/>
                    <a:p>
                      <a:r>
                        <a:rPr lang="de-DE" sz="1600" b="0" dirty="0" smtClean="0">
                          <a:latin typeface="Calibri" panose="020F0502020204030204" pitchFamily="34" charset="0"/>
                          <a:cs typeface="Calibri" panose="020F0502020204030204" pitchFamily="34" charset="0"/>
                        </a:rPr>
                        <a:t>Eigene</a:t>
                      </a:r>
                      <a:r>
                        <a:rPr lang="de-DE" sz="1600" b="0" baseline="0" dirty="0" smtClean="0">
                          <a:latin typeface="Calibri" panose="020F0502020204030204" pitchFamily="34" charset="0"/>
                          <a:cs typeface="Calibri" panose="020F0502020204030204" pitchFamily="34" charset="0"/>
                        </a:rPr>
                        <a:t> zeitliche Beanspruchung</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1,38</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Probleme</a:t>
                      </a:r>
                      <a:r>
                        <a:rPr lang="de-DE" sz="1600" b="0" baseline="0" dirty="0" smtClean="0">
                          <a:latin typeface="Calibri" panose="020F0502020204030204" pitchFamily="34" charset="0"/>
                          <a:cs typeface="Calibri" panose="020F0502020204030204" pitchFamily="34" charset="0"/>
                        </a:rPr>
                        <a:t> durch Besonderheiten der Demenz</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1,45</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Ungeeignete</a:t>
                      </a:r>
                      <a:r>
                        <a:rPr lang="de-DE" sz="1600" b="0" baseline="0" dirty="0" smtClean="0">
                          <a:latin typeface="Calibri" panose="020F0502020204030204" pitchFamily="34" charset="0"/>
                          <a:cs typeface="Calibri" panose="020F0502020204030204" pitchFamily="34" charset="0"/>
                        </a:rPr>
                        <a:t> Strukturen in Krankenhäusern</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1,50</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Zeitdruck bei professionellen</a:t>
                      </a:r>
                      <a:r>
                        <a:rPr lang="de-DE" sz="1600" b="0" baseline="0" dirty="0" smtClean="0">
                          <a:latin typeface="Calibri" panose="020F0502020204030204" pitchFamily="34" charset="0"/>
                          <a:cs typeface="Calibri" panose="020F0502020204030204" pitchFamily="34" charset="0"/>
                        </a:rPr>
                        <a:t> Diensten und Einrichtungen</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1,65</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Mangelndes</a:t>
                      </a:r>
                      <a:r>
                        <a:rPr lang="de-DE" sz="1600" b="0" baseline="0" dirty="0" smtClean="0">
                          <a:latin typeface="Calibri" panose="020F0502020204030204" pitchFamily="34" charset="0"/>
                          <a:cs typeface="Calibri" panose="020F0502020204030204" pitchFamily="34" charset="0"/>
                        </a:rPr>
                        <a:t> demenzbezogenes Wissen bei den Profis aus Pflege und Medizin</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1,65</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Mangelndes</a:t>
                      </a:r>
                      <a:r>
                        <a:rPr lang="de-DE" sz="1600" b="0" baseline="0" dirty="0" smtClean="0">
                          <a:latin typeface="Calibri" panose="020F0502020204030204" pitchFamily="34" charset="0"/>
                          <a:cs typeface="Calibri" panose="020F0502020204030204" pitchFamily="34" charset="0"/>
                        </a:rPr>
                        <a:t> Verständnis für  Demenz im privaten Umfeld</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1,71</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Fehlende Betreuungsangebote für die  Häuslichkeit</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1,71</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Rechtliche</a:t>
                      </a:r>
                      <a:r>
                        <a:rPr lang="de-DE" sz="1600" b="0" baseline="0" dirty="0" smtClean="0">
                          <a:latin typeface="Calibri" panose="020F0502020204030204" pitchFamily="34" charset="0"/>
                          <a:cs typeface="Calibri" panose="020F0502020204030204" pitchFamily="34" charset="0"/>
                        </a:rPr>
                        <a:t> Probleme</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1,74</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dirty="0" smtClean="0">
                          <a:latin typeface="Calibri" panose="020F0502020204030204" pitchFamily="34" charset="0"/>
                          <a:cs typeface="Calibri" panose="020F0502020204030204" pitchFamily="34" charset="0"/>
                        </a:rPr>
                        <a:t>Probleme</a:t>
                      </a:r>
                      <a:r>
                        <a:rPr lang="de-DE" sz="1600" b="0" baseline="0" dirty="0" smtClean="0">
                          <a:latin typeface="Calibri" panose="020F0502020204030204" pitchFamily="34" charset="0"/>
                          <a:cs typeface="Calibri" panose="020F0502020204030204" pitchFamily="34" charset="0"/>
                        </a:rPr>
                        <a:t> in der  sozialen Teilhabe, Isolation der Kranken</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1,75</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baseline="0" dirty="0" smtClean="0">
                          <a:latin typeface="Calibri" panose="020F0502020204030204" pitchFamily="34" charset="0"/>
                          <a:cs typeface="Calibri" panose="020F0502020204030204" pitchFamily="34" charset="0"/>
                        </a:rPr>
                        <a:t>Mangelnde Beratung und Begleitung der Angehörigen</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1,76</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r h="288000">
                <a:tc>
                  <a:txBody>
                    <a:bodyPr/>
                    <a:lstStyle/>
                    <a:p>
                      <a:r>
                        <a:rPr lang="de-DE" sz="1600" b="0" dirty="0" smtClean="0">
                          <a:latin typeface="Calibri" panose="020F0502020204030204" pitchFamily="34" charset="0"/>
                          <a:cs typeface="Calibri" panose="020F0502020204030204" pitchFamily="34" charset="0"/>
                        </a:rPr>
                        <a:t>Zu wenig finanzielle Mittel für</a:t>
                      </a:r>
                      <a:r>
                        <a:rPr lang="de-DE" sz="1600" b="0" baseline="0" dirty="0" smtClean="0">
                          <a:latin typeface="Calibri" panose="020F0502020204030204" pitchFamily="34" charset="0"/>
                          <a:cs typeface="Calibri" panose="020F0502020204030204" pitchFamily="34" charset="0"/>
                        </a:rPr>
                        <a:t> den „Einkauf“ von entlastenden Hilfen</a:t>
                      </a:r>
                      <a:endParaRPr lang="de-DE" sz="1600" b="0" dirty="0">
                        <a:latin typeface="Calibri" panose="020F0502020204030204" pitchFamily="34" charset="0"/>
                        <a:cs typeface="Calibri" panose="020F0502020204030204" pitchFamily="34" charset="0"/>
                      </a:endParaRPr>
                    </a:p>
                  </a:txBody>
                  <a:tcPr marL="45720" marR="45720">
                    <a:solidFill>
                      <a:srgbClr val="FFC000"/>
                    </a:solidFill>
                  </a:tcPr>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1,84</a:t>
                      </a:r>
                      <a:endParaRPr lang="de-DE" sz="1600" dirty="0">
                        <a:solidFill>
                          <a:srgbClr val="000000"/>
                        </a:solidFill>
                        <a:effectLst/>
                        <a:latin typeface="Calibri" panose="020F0502020204030204" pitchFamily="34" charset="0"/>
                        <a:ea typeface="Times New Roman"/>
                      </a:endParaRPr>
                    </a:p>
                  </a:txBody>
                  <a:tcPr marL="0" marR="0" marT="0" marB="0" anchor="ctr">
                    <a:solidFill>
                      <a:srgbClr val="FFC000"/>
                    </a:solidFill>
                  </a:tcPr>
                </a:tc>
              </a:tr>
            </a:tbl>
          </a:graphicData>
        </a:graphic>
      </p:graphicFrame>
      <p:sp>
        <p:nvSpPr>
          <p:cNvPr id="7" name="Textfeld 6"/>
          <p:cNvSpPr txBox="1"/>
          <p:nvPr/>
        </p:nvSpPr>
        <p:spPr>
          <a:xfrm>
            <a:off x="1080000" y="5733256"/>
            <a:ext cx="6696744" cy="369332"/>
          </a:xfrm>
          <a:prstGeom prst="rect">
            <a:avLst/>
          </a:prstGeom>
          <a:noFill/>
        </p:spPr>
        <p:txBody>
          <a:bodyPr wrap="square" rtlCol="0">
            <a:spAutoFit/>
          </a:bodyPr>
          <a:lstStyle/>
          <a:p>
            <a:pPr algn="ctr"/>
            <a:r>
              <a:rPr lang="de-DE" dirty="0"/>
              <a:t>sehr </a:t>
            </a:r>
            <a:r>
              <a:rPr lang="de-DE" dirty="0" smtClean="0"/>
              <a:t>wichtig(1)   wichtig(2)   weniger wichtig(3)</a:t>
            </a:r>
            <a:endParaRPr lang="de-DE" dirty="0"/>
          </a:p>
        </p:txBody>
      </p:sp>
    </p:spTree>
    <p:extLst>
      <p:ext uri="{BB962C8B-B14F-4D97-AF65-F5344CB8AC3E}">
        <p14:creationId xmlns:p14="http://schemas.microsoft.com/office/powerpoint/2010/main" val="10599890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25</a:t>
            </a:fld>
            <a:endParaRPr lang="de-DE"/>
          </a:p>
        </p:txBody>
      </p:sp>
      <p:sp>
        <p:nvSpPr>
          <p:cNvPr id="5" name="Titel 1"/>
          <p:cNvSpPr txBox="1">
            <a:spLocks/>
          </p:cNvSpPr>
          <p:nvPr/>
        </p:nvSpPr>
        <p:spPr>
          <a:xfrm>
            <a:off x="0" y="188640"/>
            <a:ext cx="8553128"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Angehörigenbefragung</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710767"/>
            <a:ext cx="8784976" cy="53285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0" indent="-457200">
              <a:spcBef>
                <a:spcPts val="600"/>
              </a:spcBef>
              <a:spcAft>
                <a:spcPts val="600"/>
              </a:spcAft>
              <a:buFont typeface="+mj-lt"/>
              <a:buAutoNum type="arabicPeriod"/>
              <a:defRPr/>
            </a:pPr>
            <a:r>
              <a:rPr lang="de-DE" sz="2400" dirty="0">
                <a:solidFill>
                  <a:sysClr val="windowText" lastClr="000000"/>
                </a:solidFill>
                <a:latin typeface="Calibri"/>
              </a:rPr>
              <a:t>Angaben zu den Befragten</a:t>
            </a:r>
          </a:p>
          <a:p>
            <a:pPr marL="457200" lvl="0" indent="-457200">
              <a:spcBef>
                <a:spcPts val="600"/>
              </a:spcBef>
              <a:spcAft>
                <a:spcPts val="600"/>
              </a:spcAft>
              <a:buFont typeface="+mj-lt"/>
              <a:buAutoNum type="arabicPeriod"/>
              <a:defRPr/>
            </a:pPr>
            <a:r>
              <a:rPr lang="de-DE" sz="2400" dirty="0" smtClean="0">
                <a:solidFill>
                  <a:sysClr val="windowText" lastClr="000000"/>
                </a:solidFill>
                <a:latin typeface="Calibri"/>
              </a:rPr>
              <a:t>Gesamtbewertung </a:t>
            </a:r>
            <a:r>
              <a:rPr lang="de-DE" sz="2400" dirty="0">
                <a:solidFill>
                  <a:sysClr val="windowText" lastClr="000000"/>
                </a:solidFill>
                <a:latin typeface="Calibri"/>
              </a:rPr>
              <a:t>nach Handlungsbereichen</a:t>
            </a:r>
            <a:endParaRPr kumimoji="0" lang="de-DE" sz="2400" b="1" u="none" strike="noStrike" kern="1200" cap="none" spc="0" normalizeH="0" baseline="0" noProof="0" dirty="0" smtClean="0">
              <a:ln>
                <a:noFill/>
              </a:ln>
              <a:solidFill>
                <a:sysClr val="windowText" lastClr="000000"/>
              </a:solidFill>
              <a:effectLst/>
              <a:uLnTx/>
              <a:uFillTx/>
              <a:latin typeface="Calibri"/>
            </a:endParaRP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Bewertung von Einzelmaßnahmen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Maßnahmen zur sozialen Teilhabe</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Information, Beratung, Prävention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Pflege und Betreuung</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Gesellschaft</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Fachpersonal</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Priorisierung von Einzelmaßnahmen</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Dringlichkeit eigener Probleme</a:t>
            </a:r>
            <a:endParaRPr kumimoji="0" lang="de-DE" sz="2400" u="none" strike="noStrike" kern="1200" cap="none" spc="0" normalizeH="0" baseline="0" noProof="0" dirty="0" smtClean="0">
              <a:ln>
                <a:noFill/>
              </a:ln>
              <a:solidFill>
                <a:sysClr val="windowText" lastClr="000000"/>
              </a:solidFill>
              <a:effectLst/>
              <a:uLnTx/>
              <a:uFillTx/>
              <a:latin typeface="Calibri"/>
            </a:endParaRPr>
          </a:p>
          <a:p>
            <a:pPr marL="457200" lvl="0" indent="-457200">
              <a:spcBef>
                <a:spcPts val="600"/>
              </a:spcBef>
              <a:spcAft>
                <a:spcPts val="600"/>
              </a:spcAft>
              <a:buFont typeface="+mj-lt"/>
              <a:buAutoNum type="arabicPeriod"/>
              <a:defRPr/>
            </a:pPr>
            <a:r>
              <a:rPr lang="de-DE" sz="2400" b="1" dirty="0">
                <a:solidFill>
                  <a:sysClr val="windowText" lastClr="000000"/>
                </a:solidFill>
                <a:latin typeface="Calibri"/>
              </a:rPr>
              <a:t>Anregungen zur Weiterentwicklung des Demenzplans</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Fazit</a:t>
            </a:r>
          </a:p>
          <a:p>
            <a:pPr marL="457200" marR="0" lvl="0" indent="-457200" algn="l" defTabSz="914400" rtl="0" eaLnBrk="1" fontAlgn="auto" latinLnBrk="0" hangingPunct="1">
              <a:lnSpc>
                <a:spcPct val="100000"/>
              </a:lnSpc>
              <a:spcBef>
                <a:spcPts val="1800"/>
              </a:spcBef>
              <a:spcAft>
                <a:spcPts val="600"/>
              </a:spcAft>
              <a:buClr>
                <a:srgbClr val="FF6600"/>
              </a:buClr>
              <a:buSzTx/>
              <a:buFont typeface="+mj-lt"/>
              <a:buAutoNum type="arabicPeriod"/>
              <a:tabLst/>
              <a:defRPr/>
            </a:pPr>
            <a:endParaRPr kumimoji="0" lang="de-DE" sz="2400" b="0" i="1"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874908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26</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offenen Frage (1)</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graphicFrame>
        <p:nvGraphicFramePr>
          <p:cNvPr id="2" name="Tabelle 1"/>
          <p:cNvGraphicFramePr>
            <a:graphicFrameLocks noGrp="1"/>
          </p:cNvGraphicFramePr>
          <p:nvPr>
            <p:extLst>
              <p:ext uri="{D42A27DB-BD31-4B8C-83A1-F6EECF244321}">
                <p14:modId xmlns:p14="http://schemas.microsoft.com/office/powerpoint/2010/main" val="719738447"/>
              </p:ext>
            </p:extLst>
          </p:nvPr>
        </p:nvGraphicFramePr>
        <p:xfrm>
          <a:off x="468000" y="1080000"/>
          <a:ext cx="7992432" cy="3383280"/>
        </p:xfrm>
        <a:graphic>
          <a:graphicData uri="http://schemas.openxmlformats.org/drawingml/2006/table">
            <a:tbl>
              <a:tblPr firstRow="1" bandRow="1">
                <a:tableStyleId>{5C22544A-7EE6-4342-B048-85BDC9FD1C3A}</a:tableStyleId>
              </a:tblPr>
              <a:tblGrid>
                <a:gridCol w="7560384"/>
                <a:gridCol w="432048"/>
              </a:tblGrid>
              <a:tr h="288000">
                <a:tc>
                  <a:txBody>
                    <a:body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r>
                        <a:rPr kumimoji="0" lang="de-DE" sz="18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Calibri" panose="020F0502020204030204" pitchFamily="34" charset="0"/>
                        </a:rPr>
                        <a:t>Anregungen zur Weiterentwicklung des Demenzplans (kategorisiert): (N=42)</a:t>
                      </a:r>
                    </a:p>
                  </a:txBody>
                  <a:tcPr marL="45720" marR="45720"/>
                </a:tc>
                <a:tc>
                  <a:txBody>
                    <a:bodyPr/>
                    <a:lstStyle/>
                    <a:p>
                      <a:pPr algn="l"/>
                      <a:r>
                        <a:rPr lang="de-DE" dirty="0" smtClean="0">
                          <a:latin typeface="Calibri" panose="020F0502020204030204" pitchFamily="34" charset="0"/>
                          <a:cs typeface="Calibri" panose="020F0502020204030204" pitchFamily="34" charset="0"/>
                        </a:rPr>
                        <a:t>N</a:t>
                      </a:r>
                      <a:endParaRPr lang="de-DE" dirty="0">
                        <a:latin typeface="Calibri" panose="020F0502020204030204" pitchFamily="34" charset="0"/>
                        <a:cs typeface="Calibri" panose="020F0502020204030204" pitchFamily="34" charset="0"/>
                      </a:endParaRPr>
                    </a:p>
                  </a:txBody>
                  <a:tcPr marL="45720" marR="45720"/>
                </a:tc>
              </a:tr>
              <a:tr h="288000">
                <a:tc>
                  <a:txBody>
                    <a:bodyPr/>
                    <a:lstStyle/>
                    <a:p>
                      <a:r>
                        <a:rPr lang="de-DE" sz="1600" b="0" dirty="0" smtClean="0">
                          <a:latin typeface="Calibri" panose="020F0502020204030204" pitchFamily="34" charset="0"/>
                          <a:cs typeface="Calibri" panose="020F0502020204030204" pitchFamily="34" charset="0"/>
                        </a:rPr>
                        <a:t>Qualität der Pflegedienstleistungen</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12</a:t>
                      </a:r>
                      <a:endParaRPr lang="de-DE" sz="1600" dirty="0">
                        <a:solidFill>
                          <a:srgbClr val="000000"/>
                        </a:solidFill>
                        <a:effectLst/>
                        <a:latin typeface="Calibri" panose="020F0502020204030204" pitchFamily="34" charset="0"/>
                        <a:ea typeface="Times New Roman"/>
                      </a:endParaRPr>
                    </a:p>
                  </a:txBody>
                  <a:tcPr marL="0" marR="0" marT="0" marB="0" anchor="ctr"/>
                </a:tc>
              </a:tr>
              <a:tr h="288000">
                <a:tc>
                  <a:txBody>
                    <a:bodyPr/>
                    <a:lstStyle/>
                    <a:p>
                      <a:r>
                        <a:rPr lang="de-DE" sz="1600" b="0" dirty="0" smtClean="0">
                          <a:latin typeface="Calibri" panose="020F0502020204030204" pitchFamily="34" charset="0"/>
                          <a:cs typeface="Calibri" panose="020F0502020204030204" pitchFamily="34" charset="0"/>
                        </a:rPr>
                        <a:t>Qualität der medizinischen Versorgung und Diagnose</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9</a:t>
                      </a:r>
                      <a:endParaRPr lang="de-DE" sz="1600" dirty="0">
                        <a:solidFill>
                          <a:srgbClr val="000000"/>
                        </a:solidFill>
                        <a:effectLst/>
                        <a:latin typeface="Calibri" panose="020F0502020204030204" pitchFamily="34" charset="0"/>
                        <a:ea typeface="Times New Roman"/>
                      </a:endParaRPr>
                    </a:p>
                  </a:txBody>
                  <a:tcPr marL="0" marR="0" marT="0" marB="0" anchor="ctr"/>
                </a:tc>
              </a:tr>
              <a:tr h="288000">
                <a:tc>
                  <a:txBody>
                    <a:bodyPr/>
                    <a:lstStyle/>
                    <a:p>
                      <a:r>
                        <a:rPr lang="de-DE" sz="1600" b="0" dirty="0" smtClean="0">
                          <a:latin typeface="Calibri" panose="020F0502020204030204" pitchFamily="34" charset="0"/>
                          <a:cs typeface="Calibri" panose="020F0502020204030204" pitchFamily="34" charset="0"/>
                        </a:rPr>
                        <a:t>Ausbau des Informations- und Betreuungsangebots</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9</a:t>
                      </a:r>
                      <a:endParaRPr lang="de-DE" sz="1600" dirty="0">
                        <a:solidFill>
                          <a:srgbClr val="000000"/>
                        </a:solidFill>
                        <a:effectLst/>
                        <a:latin typeface="Calibri" panose="020F0502020204030204" pitchFamily="34" charset="0"/>
                        <a:ea typeface="Times New Roman"/>
                      </a:endParaRPr>
                    </a:p>
                  </a:txBody>
                  <a:tcPr marL="0" marR="0" marT="0" marB="0" anchor="ctr"/>
                </a:tc>
              </a:tr>
              <a:tr h="288000">
                <a:tc>
                  <a:txBody>
                    <a:bodyPr/>
                    <a:lstStyle/>
                    <a:p>
                      <a:r>
                        <a:rPr lang="de-DE" sz="1600" b="0" dirty="0" smtClean="0">
                          <a:latin typeface="Calibri" panose="020F0502020204030204" pitchFamily="34" charset="0"/>
                          <a:cs typeface="Calibri" panose="020F0502020204030204" pitchFamily="34" charset="0"/>
                        </a:rPr>
                        <a:t>Gesellschaftliche Aufklärung</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7</a:t>
                      </a:r>
                      <a:endParaRPr lang="de-DE" sz="1600" dirty="0">
                        <a:solidFill>
                          <a:srgbClr val="000000"/>
                        </a:solidFill>
                        <a:effectLst/>
                        <a:latin typeface="Calibri" panose="020F0502020204030204" pitchFamily="34" charset="0"/>
                        <a:ea typeface="Times New Roman"/>
                      </a:endParaRPr>
                    </a:p>
                  </a:txBody>
                  <a:tcPr marL="0" marR="0" marT="0" marB="0" anchor="ctr"/>
                </a:tc>
              </a:tr>
              <a:tr h="288000">
                <a:tc>
                  <a:txBody>
                    <a:bodyPr/>
                    <a:lstStyle/>
                    <a:p>
                      <a:r>
                        <a:rPr lang="de-DE" sz="1600" b="0" dirty="0" smtClean="0">
                          <a:latin typeface="Calibri" panose="020F0502020204030204" pitchFamily="34" charset="0"/>
                          <a:cs typeface="Calibri" panose="020F0502020204030204" pitchFamily="34" charset="0"/>
                        </a:rPr>
                        <a:t>Finanzielle Hilfen</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5</a:t>
                      </a:r>
                      <a:endParaRPr lang="de-DE" sz="1600" dirty="0">
                        <a:solidFill>
                          <a:srgbClr val="000000"/>
                        </a:solidFill>
                        <a:effectLst/>
                        <a:latin typeface="Calibri" panose="020F0502020204030204" pitchFamily="34" charset="0"/>
                        <a:ea typeface="Times New Roman"/>
                      </a:endParaRPr>
                    </a:p>
                  </a:txBody>
                  <a:tcPr marL="0" marR="0" marT="0" marB="0" anchor="ctr"/>
                </a:tc>
              </a:tr>
              <a:tr h="288000">
                <a:tc>
                  <a:txBody>
                    <a:bodyPr/>
                    <a:lstStyle/>
                    <a:p>
                      <a:r>
                        <a:rPr lang="de-DE" sz="1600" b="0" dirty="0" smtClean="0">
                          <a:latin typeface="Calibri" panose="020F0502020204030204" pitchFamily="34" charset="0"/>
                          <a:cs typeface="Calibri" panose="020F0502020204030204" pitchFamily="34" charset="0"/>
                        </a:rPr>
                        <a:t>Aktivierende Betreuung</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2</a:t>
                      </a:r>
                      <a:endParaRPr lang="de-DE" sz="1600" dirty="0">
                        <a:solidFill>
                          <a:srgbClr val="000000"/>
                        </a:solidFill>
                        <a:effectLst/>
                        <a:latin typeface="Calibri" panose="020F0502020204030204" pitchFamily="34" charset="0"/>
                        <a:ea typeface="Times New Roman"/>
                      </a:endParaRPr>
                    </a:p>
                  </a:txBody>
                  <a:tcPr marL="0" marR="0" marT="0" marB="0" anchor="ctr"/>
                </a:tc>
              </a:tr>
              <a:tr h="28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b="0" dirty="0" smtClean="0">
                          <a:latin typeface="Calibri" panose="020F0502020204030204" pitchFamily="34" charset="0"/>
                          <a:cs typeface="Calibri" panose="020F0502020204030204" pitchFamily="34" charset="0"/>
                        </a:rPr>
                        <a:t>Erhalt der häuslichen Betreuung</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a:t>
                      </a:r>
                      <a:endParaRPr lang="de-DE" sz="1600" dirty="0">
                        <a:solidFill>
                          <a:srgbClr val="000000"/>
                        </a:solidFill>
                        <a:effectLst/>
                        <a:latin typeface="Calibri" panose="020F0502020204030204" pitchFamily="34" charset="0"/>
                        <a:ea typeface="Times New Roman"/>
                      </a:endParaRPr>
                    </a:p>
                  </a:txBody>
                  <a:tcPr marL="0" marR="0" marT="0" marB="0" anchor="ctr"/>
                </a:tc>
              </a:tr>
              <a:tr h="288000">
                <a:tc>
                  <a:txBody>
                    <a:bodyPr/>
                    <a:lstStyle/>
                    <a:p>
                      <a:r>
                        <a:rPr lang="de-DE" sz="1600" b="0" baseline="0" dirty="0" smtClean="0">
                          <a:solidFill>
                            <a:schemeClr val="tx1"/>
                          </a:solidFill>
                          <a:latin typeface="Calibri" panose="020F0502020204030204" pitchFamily="34" charset="0"/>
                          <a:cs typeface="Calibri" panose="020F0502020204030204" pitchFamily="34" charset="0"/>
                        </a:rPr>
                        <a:t>Verbesserungen der MDK-Begutachtung</a:t>
                      </a:r>
                      <a:endParaRPr lang="de-DE" sz="1600" b="0" dirty="0">
                        <a:solidFill>
                          <a:schemeClr val="tx1"/>
                        </a:solidFill>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a:t>
                      </a:r>
                      <a:endParaRPr lang="de-DE" sz="1600" dirty="0">
                        <a:solidFill>
                          <a:srgbClr val="000000"/>
                        </a:solidFill>
                        <a:effectLst/>
                        <a:latin typeface="Calibri" panose="020F0502020204030204" pitchFamily="34" charset="0"/>
                        <a:ea typeface="Times New Roman"/>
                      </a:endParaRPr>
                    </a:p>
                  </a:txBody>
                  <a:tcPr marL="0" marR="0" marT="0" marB="0" anchor="ctr"/>
                </a:tc>
              </a:tr>
              <a:tr h="288000">
                <a:tc>
                  <a:txBody>
                    <a:bodyPr/>
                    <a:lstStyle/>
                    <a:p>
                      <a:r>
                        <a:rPr lang="de-DE" sz="1600" b="0" dirty="0" smtClean="0">
                          <a:latin typeface="Calibri" panose="020F0502020204030204" pitchFamily="34" charset="0"/>
                          <a:cs typeface="Calibri" panose="020F0502020204030204" pitchFamily="34" charset="0"/>
                        </a:rPr>
                        <a:t>Achtung/Respekt gegenüber den Demenzkranken</a:t>
                      </a:r>
                      <a:endParaRPr lang="de-DE" sz="1600" b="0" dirty="0">
                        <a:latin typeface="Calibri" panose="020F0502020204030204" pitchFamily="34" charset="0"/>
                        <a:cs typeface="Calibri" panose="020F0502020204030204" pitchFamily="34" charset="0"/>
                      </a:endParaRPr>
                    </a:p>
                  </a:txBody>
                  <a:tcPr marL="45720" marR="45720"/>
                </a:tc>
                <a:tc>
                  <a:txBody>
                    <a:bodyPr/>
                    <a:lstStyle/>
                    <a:p>
                      <a:pPr marL="38100" marR="38100" algn="l">
                        <a:lnSpc>
                          <a:spcPts val="1600"/>
                        </a:lnSpc>
                        <a:spcAft>
                          <a:spcPts val="0"/>
                        </a:spcAft>
                      </a:pPr>
                      <a:r>
                        <a:rPr lang="de-DE" sz="1600" dirty="0" smtClean="0">
                          <a:solidFill>
                            <a:srgbClr val="000000"/>
                          </a:solidFill>
                          <a:effectLst/>
                          <a:latin typeface="Calibri" panose="020F0502020204030204" pitchFamily="34" charset="0"/>
                          <a:ea typeface="Times New Roman"/>
                        </a:rPr>
                        <a:t>1</a:t>
                      </a:r>
                      <a:endParaRPr lang="de-DE" sz="1600" dirty="0">
                        <a:solidFill>
                          <a:srgbClr val="000000"/>
                        </a:solidFill>
                        <a:effectLst/>
                        <a:latin typeface="Calibri" panose="020F0502020204030204" pitchFamily="34" charset="0"/>
                        <a:ea typeface="Times New Roman"/>
                      </a:endParaRPr>
                    </a:p>
                  </a:txBody>
                  <a:tcPr marL="0" marR="0" marT="0" marB="0" anchor="ctr"/>
                </a:tc>
              </a:tr>
            </a:tbl>
          </a:graphicData>
        </a:graphic>
      </p:graphicFrame>
    </p:spTree>
    <p:extLst>
      <p:ext uri="{BB962C8B-B14F-4D97-AF65-F5344CB8AC3E}">
        <p14:creationId xmlns:p14="http://schemas.microsoft.com/office/powerpoint/2010/main" val="1319995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27</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offenen Frage (2)</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sp>
        <p:nvSpPr>
          <p:cNvPr id="7" name="Rechteck 6"/>
          <p:cNvSpPr/>
          <p:nvPr/>
        </p:nvSpPr>
        <p:spPr>
          <a:xfrm>
            <a:off x="468000" y="1102608"/>
            <a:ext cx="7879080" cy="923330"/>
          </a:xfrm>
          <a:prstGeom prst="rect">
            <a:avLst/>
          </a:prstGeom>
        </p:spPr>
        <p:txBody>
          <a:bodyPr wrap="none">
            <a:spAutoFit/>
          </a:bodyPr>
          <a:lstStyle/>
          <a:p>
            <a:r>
              <a:rPr lang="de-DE" b="1" dirty="0"/>
              <a:t>Qualität der </a:t>
            </a:r>
            <a:r>
              <a:rPr lang="de-DE" b="1" dirty="0" smtClean="0"/>
              <a:t>Pflegedienstleistungen</a:t>
            </a:r>
          </a:p>
          <a:p>
            <a:endParaRPr lang="de-DE" b="1" dirty="0" smtClean="0"/>
          </a:p>
          <a:p>
            <a:r>
              <a:rPr lang="de-DE" i="1" dirty="0" smtClean="0"/>
              <a:t>„</a:t>
            </a:r>
            <a:r>
              <a:rPr lang="de-DE" i="1" dirty="0"/>
              <a:t>Mehr Zeit für das Pflegepersonal als für den </a:t>
            </a:r>
            <a:r>
              <a:rPr lang="de-DE" i="1" dirty="0" smtClean="0"/>
              <a:t>Papierkram und </a:t>
            </a:r>
            <a:r>
              <a:rPr lang="de-DE" i="1" dirty="0"/>
              <a:t>die Gesetze.“</a:t>
            </a:r>
          </a:p>
        </p:txBody>
      </p:sp>
      <p:sp>
        <p:nvSpPr>
          <p:cNvPr id="8" name="Rechteck 7"/>
          <p:cNvSpPr/>
          <p:nvPr/>
        </p:nvSpPr>
        <p:spPr>
          <a:xfrm>
            <a:off x="468000" y="2348880"/>
            <a:ext cx="7725544" cy="3970318"/>
          </a:xfrm>
          <a:prstGeom prst="rect">
            <a:avLst/>
          </a:prstGeom>
        </p:spPr>
        <p:txBody>
          <a:bodyPr wrap="square">
            <a:spAutoFit/>
          </a:bodyPr>
          <a:lstStyle/>
          <a:p>
            <a:r>
              <a:rPr lang="de-DE" b="1" dirty="0"/>
              <a:t>Qualität der medizinischen Versorgung und </a:t>
            </a:r>
            <a:r>
              <a:rPr lang="de-DE" b="1" dirty="0" smtClean="0"/>
              <a:t>Diagnose</a:t>
            </a:r>
          </a:p>
          <a:p>
            <a:endParaRPr lang="de-DE" b="1" dirty="0" smtClean="0"/>
          </a:p>
          <a:p>
            <a:r>
              <a:rPr lang="de-DE" i="1" dirty="0"/>
              <a:t>„Dass Fachärzte die Demenz früher erkennen und die Situation nicht verharmlosen. Es geht wertvolle Zeit verloren</a:t>
            </a:r>
            <a:r>
              <a:rPr lang="de-DE" i="1" dirty="0" smtClean="0"/>
              <a:t>!“</a:t>
            </a:r>
          </a:p>
          <a:p>
            <a:endParaRPr lang="de-DE" i="1" dirty="0" smtClean="0"/>
          </a:p>
          <a:p>
            <a:pPr lvl="0"/>
            <a:r>
              <a:rPr lang="de-DE" i="1" dirty="0" smtClean="0"/>
              <a:t>„Spezielle Stationen im Krankenhaus wären wichtig. </a:t>
            </a:r>
            <a:r>
              <a:rPr lang="de-DE" i="1" dirty="0"/>
              <a:t>Die </a:t>
            </a:r>
            <a:r>
              <a:rPr lang="de-DE" i="1" dirty="0" smtClean="0"/>
              <a:t>Nahrungs-aufnahme </a:t>
            </a:r>
            <a:r>
              <a:rPr lang="de-DE" i="1" dirty="0"/>
              <a:t>ist </a:t>
            </a:r>
            <a:r>
              <a:rPr lang="de-DE" i="1" dirty="0" smtClean="0"/>
              <a:t>ein Problem. </a:t>
            </a:r>
            <a:r>
              <a:rPr lang="de-DE" i="1" dirty="0"/>
              <a:t>Das übervolle Tablette überfordert einen </a:t>
            </a:r>
            <a:r>
              <a:rPr lang="de-DE" i="1" dirty="0" smtClean="0"/>
              <a:t>Demenzkranken. Die Flüssigkeitszufuhr ist unzureichend . Das Pflegepersonal </a:t>
            </a:r>
            <a:r>
              <a:rPr lang="de-DE" i="1" dirty="0"/>
              <a:t>sieht Besuche nicht als </a:t>
            </a:r>
            <a:r>
              <a:rPr lang="de-DE" i="1" dirty="0" smtClean="0"/>
              <a:t>Hilfe, </a:t>
            </a:r>
            <a:r>
              <a:rPr lang="de-DE" i="1" dirty="0"/>
              <a:t>sondern als Kontrolle. </a:t>
            </a:r>
            <a:r>
              <a:rPr lang="de-DE" i="1" dirty="0" smtClean="0"/>
              <a:t/>
            </a:r>
            <a:br>
              <a:rPr lang="de-DE" i="1" dirty="0" smtClean="0"/>
            </a:br>
            <a:r>
              <a:rPr lang="de-DE" i="1" dirty="0" smtClean="0"/>
              <a:t>In </a:t>
            </a:r>
            <a:r>
              <a:rPr lang="de-DE" i="1" dirty="0"/>
              <a:t>der jetzigen Situation muss man als Angehöriger zumindest zu den Mahlzeiten anwesend </a:t>
            </a:r>
            <a:r>
              <a:rPr lang="de-DE" i="1" dirty="0" smtClean="0"/>
              <a:t>sein, </a:t>
            </a:r>
            <a:r>
              <a:rPr lang="de-DE" i="1" dirty="0"/>
              <a:t>um die Versorgung sicherzustellen. Das ist als Teilzeitbeschäftigter fast unmöglich</a:t>
            </a:r>
            <a:r>
              <a:rPr lang="de-DE" i="1" dirty="0" smtClean="0"/>
              <a:t>.“</a:t>
            </a:r>
            <a:endParaRPr lang="de-DE" i="1" dirty="0"/>
          </a:p>
          <a:p>
            <a:endParaRPr lang="de-DE" i="1" dirty="0"/>
          </a:p>
          <a:p>
            <a:endParaRPr lang="de-DE" b="1" dirty="0"/>
          </a:p>
        </p:txBody>
      </p:sp>
    </p:spTree>
    <p:extLst>
      <p:ext uri="{BB962C8B-B14F-4D97-AF65-F5344CB8AC3E}">
        <p14:creationId xmlns:p14="http://schemas.microsoft.com/office/powerpoint/2010/main" val="5876434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28</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offenen Frage (3)</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1052736"/>
            <a:ext cx="8085128" cy="23042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de-DE" sz="1800" b="1" dirty="0" smtClean="0"/>
              <a:t>Ausbau </a:t>
            </a:r>
            <a:r>
              <a:rPr lang="de-DE" sz="1800" b="1" dirty="0"/>
              <a:t>des Informations- und </a:t>
            </a:r>
            <a:r>
              <a:rPr lang="de-DE" sz="1800" b="1" dirty="0" smtClean="0"/>
              <a:t>Betreuungsangebots</a:t>
            </a:r>
          </a:p>
          <a:p>
            <a:pPr marL="0" indent="0">
              <a:spcBef>
                <a:spcPts val="0"/>
              </a:spcBef>
              <a:buNone/>
            </a:pPr>
            <a:endParaRPr lang="de-DE" sz="2000" b="1" dirty="0"/>
          </a:p>
          <a:p>
            <a:pPr marL="0" indent="0">
              <a:spcBef>
                <a:spcPts val="0"/>
              </a:spcBef>
              <a:buNone/>
            </a:pPr>
            <a:r>
              <a:rPr lang="de-DE" sz="1800" i="1" dirty="0"/>
              <a:t>„Es wäre </a:t>
            </a:r>
            <a:r>
              <a:rPr lang="de-DE" sz="1800" i="1" dirty="0" smtClean="0"/>
              <a:t>eine </a:t>
            </a:r>
            <a:r>
              <a:rPr lang="de-DE" sz="1800" i="1" dirty="0"/>
              <a:t>Erleichterung, wenn beim </a:t>
            </a:r>
            <a:r>
              <a:rPr lang="de-DE" sz="1800" i="1" dirty="0" smtClean="0"/>
              <a:t>Pflegestützpunkt </a:t>
            </a:r>
            <a:r>
              <a:rPr lang="de-DE" sz="1800" i="1" dirty="0"/>
              <a:t>auch Namen von Haushaltshilfen, Betreuerinnen etc. direkt </a:t>
            </a:r>
            <a:r>
              <a:rPr lang="de-DE" sz="1800" i="1" dirty="0" smtClean="0"/>
              <a:t>erfahrbar </a:t>
            </a:r>
            <a:r>
              <a:rPr lang="de-DE" sz="1800" i="1" dirty="0"/>
              <a:t>wären. So muss man sich selbst alles zusammensuchen. </a:t>
            </a:r>
            <a:r>
              <a:rPr lang="de-DE" sz="1800" i="1" dirty="0" smtClean="0"/>
              <a:t>Gerade </a:t>
            </a:r>
            <a:r>
              <a:rPr lang="de-DE" sz="1800" i="1" dirty="0"/>
              <a:t>am Anfang, wenn die Diagnose gerade erst gestellt wurde, hat </a:t>
            </a:r>
            <a:r>
              <a:rPr lang="de-DE" sz="1800" i="1" dirty="0" smtClean="0"/>
              <a:t>man </a:t>
            </a:r>
            <a:r>
              <a:rPr lang="de-DE" sz="1800" i="1" dirty="0"/>
              <a:t>dafür überhaupt keinen Kopf</a:t>
            </a:r>
            <a:r>
              <a:rPr lang="de-DE" sz="1800" i="1" dirty="0" smtClean="0"/>
              <a:t>.“</a:t>
            </a:r>
            <a:endParaRPr lang="de-DE" sz="1800" b="1" dirty="0"/>
          </a:p>
        </p:txBody>
      </p:sp>
      <p:sp>
        <p:nvSpPr>
          <p:cNvPr id="7" name="Rechteck 6"/>
          <p:cNvSpPr/>
          <p:nvPr/>
        </p:nvSpPr>
        <p:spPr>
          <a:xfrm>
            <a:off x="468000" y="3575032"/>
            <a:ext cx="8013576" cy="2308324"/>
          </a:xfrm>
          <a:prstGeom prst="rect">
            <a:avLst/>
          </a:prstGeom>
        </p:spPr>
        <p:txBody>
          <a:bodyPr wrap="square">
            <a:spAutoFit/>
          </a:bodyPr>
          <a:lstStyle/>
          <a:p>
            <a:r>
              <a:rPr lang="de-DE" b="1" dirty="0" smtClean="0"/>
              <a:t>Gesellschaftliche Aufklärung</a:t>
            </a:r>
            <a:endParaRPr lang="de-DE" i="1" dirty="0" smtClean="0"/>
          </a:p>
          <a:p>
            <a:endParaRPr lang="de-DE" i="1" dirty="0" smtClean="0"/>
          </a:p>
          <a:p>
            <a:r>
              <a:rPr lang="de-DE" i="1" dirty="0" smtClean="0"/>
              <a:t>„Vor </a:t>
            </a:r>
            <a:r>
              <a:rPr lang="de-DE" i="1" dirty="0"/>
              <a:t>allem die Enttabuisierung in der Öffentlichkeit auch unter </a:t>
            </a:r>
            <a:r>
              <a:rPr lang="de-DE" i="1" dirty="0" smtClean="0"/>
              <a:t>Mithilfe </a:t>
            </a:r>
            <a:r>
              <a:rPr lang="de-DE" i="1" dirty="0"/>
              <a:t>der Medien. Ich halte es für wichtig, nicht erst durch Betroffenheit eines Angehörigen auf das Thema vorbereitet zu werden, </a:t>
            </a:r>
            <a:r>
              <a:rPr lang="de-DE" i="1" dirty="0" smtClean="0"/>
              <a:t>sondern </a:t>
            </a:r>
            <a:r>
              <a:rPr lang="de-DE" i="1" dirty="0"/>
              <a:t>schon präventiv. Werbeplakate, die deutlich machen, dass </a:t>
            </a:r>
            <a:r>
              <a:rPr lang="de-DE" i="1" dirty="0" smtClean="0"/>
              <a:t>‚ungewöhnliches‘ </a:t>
            </a:r>
            <a:r>
              <a:rPr lang="de-DE" i="1" dirty="0"/>
              <a:t>Verhalten in der Öffentlichkeit u.a. ein Indikator für Demenz sein </a:t>
            </a:r>
            <a:r>
              <a:rPr lang="de-DE" i="1" dirty="0" smtClean="0"/>
              <a:t>kann, </a:t>
            </a:r>
            <a:r>
              <a:rPr lang="de-DE" i="1" dirty="0"/>
              <a:t>würden meiner Meinung nach z.B. helfen</a:t>
            </a:r>
            <a:r>
              <a:rPr lang="de-DE" i="1" dirty="0" smtClean="0"/>
              <a:t>.“</a:t>
            </a:r>
            <a:endParaRPr lang="de-DE" i="1" dirty="0"/>
          </a:p>
        </p:txBody>
      </p:sp>
    </p:spTree>
    <p:extLst>
      <p:ext uri="{BB962C8B-B14F-4D97-AF65-F5344CB8AC3E}">
        <p14:creationId xmlns:p14="http://schemas.microsoft.com/office/powerpoint/2010/main" val="711379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29</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offenen Frage (4)</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87528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sp>
        <p:nvSpPr>
          <p:cNvPr id="2" name="Rechteck 1"/>
          <p:cNvSpPr/>
          <p:nvPr/>
        </p:nvSpPr>
        <p:spPr>
          <a:xfrm>
            <a:off x="468000" y="859923"/>
            <a:ext cx="8342128" cy="3416320"/>
          </a:xfrm>
          <a:prstGeom prst="rect">
            <a:avLst/>
          </a:prstGeom>
        </p:spPr>
        <p:txBody>
          <a:bodyPr wrap="square">
            <a:spAutoFit/>
          </a:bodyPr>
          <a:lstStyle/>
          <a:p>
            <a:r>
              <a:rPr lang="de-DE" b="1" dirty="0"/>
              <a:t>Finanzielle Hilfen</a:t>
            </a:r>
          </a:p>
          <a:p>
            <a:endParaRPr lang="de-DE" i="1" dirty="0" smtClean="0"/>
          </a:p>
          <a:p>
            <a:r>
              <a:rPr lang="de-DE" i="1" dirty="0" smtClean="0"/>
              <a:t>„</a:t>
            </a:r>
            <a:r>
              <a:rPr lang="de-DE" i="1" dirty="0"/>
              <a:t>Mehr Unterstützung für Patient und Familie. Seit dem 16. Lebensjahr bezahlt mein Mann seine Beiträge. </a:t>
            </a:r>
            <a:r>
              <a:rPr lang="de-DE" i="1" dirty="0" smtClean="0"/>
              <a:t>Jetzt mit fast </a:t>
            </a:r>
            <a:r>
              <a:rPr lang="de-DE" i="1" dirty="0"/>
              <a:t>85 </a:t>
            </a:r>
            <a:r>
              <a:rPr lang="de-DE" i="1" dirty="0" smtClean="0"/>
              <a:t>Jahren </a:t>
            </a:r>
            <a:r>
              <a:rPr lang="de-DE" i="1" dirty="0"/>
              <a:t>muss man kämpfen für die Arznei, die man braucht. Traurig, traurig! Und noch mehr muss man kämpfen </a:t>
            </a:r>
            <a:r>
              <a:rPr lang="de-DE" i="1" dirty="0" smtClean="0"/>
              <a:t>für </a:t>
            </a:r>
            <a:r>
              <a:rPr lang="de-DE" i="1" dirty="0"/>
              <a:t>eine Pflegestufe</a:t>
            </a:r>
            <a:r>
              <a:rPr lang="de-DE" i="1" dirty="0" smtClean="0"/>
              <a:t>.“</a:t>
            </a:r>
          </a:p>
          <a:p>
            <a:endParaRPr lang="de-DE" i="1" dirty="0" smtClean="0"/>
          </a:p>
          <a:p>
            <a:r>
              <a:rPr lang="de-DE" i="1" dirty="0" smtClean="0"/>
              <a:t>„Leider </a:t>
            </a:r>
            <a:r>
              <a:rPr lang="de-DE" i="1" dirty="0"/>
              <a:t>können Freunde und Bekannte keine finanzielle Entschädigung erhalten, wenn sie regelmäßig Besuche bei pflegebedürftigen Menschen vollziehen. Hier muss man auf beliebige Personen einer Sozialstation zurückgreifen, die für einen hohen Stundenlohn ihre Zeit mehr oder weniger sinnvoll beim Klienten verbringen. Der persönliche Bezug wird hier nicht </a:t>
            </a:r>
            <a:r>
              <a:rPr lang="de-DE" i="1" dirty="0" smtClean="0"/>
              <a:t>berücksichtigt.“</a:t>
            </a:r>
            <a:endParaRPr lang="de-DE" i="1" dirty="0"/>
          </a:p>
        </p:txBody>
      </p:sp>
      <p:sp>
        <p:nvSpPr>
          <p:cNvPr id="8" name="Rechteck 7"/>
          <p:cNvSpPr/>
          <p:nvPr/>
        </p:nvSpPr>
        <p:spPr>
          <a:xfrm>
            <a:off x="468000" y="4509120"/>
            <a:ext cx="7606073" cy="1477328"/>
          </a:xfrm>
          <a:prstGeom prst="rect">
            <a:avLst/>
          </a:prstGeom>
        </p:spPr>
        <p:txBody>
          <a:bodyPr wrap="square">
            <a:spAutoFit/>
          </a:bodyPr>
          <a:lstStyle/>
          <a:p>
            <a:r>
              <a:rPr lang="de-DE" b="1" dirty="0" smtClean="0"/>
              <a:t>Verbesserungen der MDK-Begutachtung</a:t>
            </a:r>
          </a:p>
          <a:p>
            <a:endParaRPr lang="de-DE" b="1" dirty="0"/>
          </a:p>
          <a:p>
            <a:r>
              <a:rPr lang="de-DE" i="1" dirty="0"/>
              <a:t>„Die Beurteilung vom </a:t>
            </a:r>
            <a:r>
              <a:rPr lang="de-DE" i="1" dirty="0" smtClean="0"/>
              <a:t>MDK </a:t>
            </a:r>
            <a:r>
              <a:rPr lang="de-DE" i="1" dirty="0"/>
              <a:t>muss unbedingt besser </a:t>
            </a:r>
            <a:r>
              <a:rPr lang="de-DE" i="1" dirty="0" smtClean="0"/>
              <a:t>an Demenzkranke angepasst </a:t>
            </a:r>
            <a:r>
              <a:rPr lang="de-DE" i="1" dirty="0"/>
              <a:t>werden.“</a:t>
            </a:r>
          </a:p>
          <a:p>
            <a:endParaRPr lang="de-DE" b="1" dirty="0"/>
          </a:p>
        </p:txBody>
      </p:sp>
    </p:spTree>
    <p:extLst>
      <p:ext uri="{BB962C8B-B14F-4D97-AF65-F5344CB8AC3E}">
        <p14:creationId xmlns:p14="http://schemas.microsoft.com/office/powerpoint/2010/main" val="725859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3</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lvl="0">
              <a:defRPr/>
            </a:pPr>
            <a:r>
              <a:rPr lang="de-DE" dirty="0" smtClean="0">
                <a:solidFill>
                  <a:sysClr val="windowText" lastClr="000000"/>
                </a:solidFill>
                <a:latin typeface="Calibri"/>
              </a:rPr>
              <a:t>Erster Demenzplan des Saarlandes</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57200" y="1052736"/>
            <a:ext cx="8229600" cy="48965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800"/>
              </a:spcBef>
              <a:spcAft>
                <a:spcPts val="0"/>
              </a:spcAft>
              <a:buClr>
                <a:srgbClr val="FF6600"/>
              </a:buClr>
              <a:buSzTx/>
              <a:buFont typeface="Wingdings" pitchFamily="2" charset="2"/>
              <a:buNone/>
              <a:tabLst/>
              <a:defRPr/>
            </a:pPr>
            <a:endParaRPr kumimoji="0" lang="de-DE" sz="2400" b="1"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39752" y="764704"/>
            <a:ext cx="4008326" cy="5328592"/>
          </a:xfrm>
          <a:prstGeom prst="rect">
            <a:avLst/>
          </a:prstGeom>
        </p:spPr>
      </p:pic>
    </p:spTree>
    <p:extLst>
      <p:ext uri="{BB962C8B-B14F-4D97-AF65-F5344CB8AC3E}">
        <p14:creationId xmlns:p14="http://schemas.microsoft.com/office/powerpoint/2010/main" val="10221287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30</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offenen Frage (5)</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251520" y="1052736"/>
            <a:ext cx="87849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sp>
        <p:nvSpPr>
          <p:cNvPr id="3" name="Rechteck 2"/>
          <p:cNvSpPr/>
          <p:nvPr/>
        </p:nvSpPr>
        <p:spPr>
          <a:xfrm>
            <a:off x="468000" y="2852936"/>
            <a:ext cx="7813468" cy="1477328"/>
          </a:xfrm>
          <a:prstGeom prst="rect">
            <a:avLst/>
          </a:prstGeom>
        </p:spPr>
        <p:txBody>
          <a:bodyPr wrap="square">
            <a:spAutoFit/>
          </a:bodyPr>
          <a:lstStyle/>
          <a:p>
            <a:r>
              <a:rPr lang="de-DE" b="1" dirty="0"/>
              <a:t>Achtung/Respekt gegenüber den </a:t>
            </a:r>
            <a:r>
              <a:rPr lang="de-DE" b="1" dirty="0" smtClean="0"/>
              <a:t>Demenzkranken</a:t>
            </a:r>
          </a:p>
          <a:p>
            <a:endParaRPr lang="de-DE" b="1" dirty="0"/>
          </a:p>
          <a:p>
            <a:r>
              <a:rPr lang="de-DE" i="1" dirty="0" smtClean="0"/>
              <a:t>„</a:t>
            </a:r>
            <a:r>
              <a:rPr lang="de-DE" i="1" dirty="0"/>
              <a:t>O</a:t>
            </a:r>
            <a:r>
              <a:rPr lang="de-DE" i="1" dirty="0" smtClean="0"/>
              <a:t>ffener </a:t>
            </a:r>
            <a:r>
              <a:rPr lang="de-DE" i="1" dirty="0"/>
              <a:t>Umgang mit Demenz, damit sich Erkrankte nicht ausgestoßen fühlen</a:t>
            </a:r>
            <a:r>
              <a:rPr lang="de-DE" i="1" dirty="0" smtClean="0"/>
              <a:t>.“</a:t>
            </a:r>
            <a:endParaRPr lang="de-DE" i="1" dirty="0"/>
          </a:p>
          <a:p>
            <a:endParaRPr lang="de-DE" b="1" dirty="0"/>
          </a:p>
        </p:txBody>
      </p:sp>
      <p:sp>
        <p:nvSpPr>
          <p:cNvPr id="2" name="Rechteck 1"/>
          <p:cNvSpPr/>
          <p:nvPr/>
        </p:nvSpPr>
        <p:spPr>
          <a:xfrm>
            <a:off x="468000" y="4496858"/>
            <a:ext cx="7704856" cy="1200329"/>
          </a:xfrm>
          <a:prstGeom prst="rect">
            <a:avLst/>
          </a:prstGeom>
        </p:spPr>
        <p:txBody>
          <a:bodyPr wrap="square">
            <a:spAutoFit/>
          </a:bodyPr>
          <a:lstStyle/>
          <a:p>
            <a:r>
              <a:rPr lang="de-DE" b="1" dirty="0"/>
              <a:t>Erhalt der häuslichen Betreuung</a:t>
            </a:r>
          </a:p>
          <a:p>
            <a:endParaRPr lang="de-DE" b="1" dirty="0"/>
          </a:p>
          <a:p>
            <a:r>
              <a:rPr lang="de-DE" i="1" dirty="0"/>
              <a:t>„Dass man immer berücksichtigt, dass die erkrankte Person so lange wie möglich zuhause bleiben kann.“</a:t>
            </a:r>
          </a:p>
        </p:txBody>
      </p:sp>
      <p:sp>
        <p:nvSpPr>
          <p:cNvPr id="8" name="Rechteck 7"/>
          <p:cNvSpPr/>
          <p:nvPr/>
        </p:nvSpPr>
        <p:spPr>
          <a:xfrm>
            <a:off x="468000" y="1080000"/>
            <a:ext cx="7978172" cy="1477328"/>
          </a:xfrm>
          <a:prstGeom prst="rect">
            <a:avLst/>
          </a:prstGeom>
        </p:spPr>
        <p:txBody>
          <a:bodyPr wrap="square">
            <a:spAutoFit/>
          </a:bodyPr>
          <a:lstStyle/>
          <a:p>
            <a:r>
              <a:rPr lang="de-DE" b="1" dirty="0"/>
              <a:t>Aktivierende Betreuung </a:t>
            </a:r>
            <a:endParaRPr lang="de-DE" b="1" dirty="0" smtClean="0"/>
          </a:p>
          <a:p>
            <a:endParaRPr lang="de-DE" b="1" dirty="0"/>
          </a:p>
          <a:p>
            <a:r>
              <a:rPr lang="de-DE" i="1" dirty="0"/>
              <a:t>„Individuelle und neue menschengerechte Betreuungsarten wie spezielle Altersheime oder Sportgruppen.“</a:t>
            </a:r>
          </a:p>
          <a:p>
            <a:endParaRPr lang="de-DE" b="1" dirty="0"/>
          </a:p>
        </p:txBody>
      </p:sp>
    </p:spTree>
    <p:extLst>
      <p:ext uri="{BB962C8B-B14F-4D97-AF65-F5344CB8AC3E}">
        <p14:creationId xmlns:p14="http://schemas.microsoft.com/office/powerpoint/2010/main" val="13961302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31</a:t>
            </a:fld>
            <a:endParaRPr lang="de-DE"/>
          </a:p>
        </p:txBody>
      </p:sp>
      <p:sp>
        <p:nvSpPr>
          <p:cNvPr id="5" name="Titel 1"/>
          <p:cNvSpPr txBox="1">
            <a:spLocks/>
          </p:cNvSpPr>
          <p:nvPr/>
        </p:nvSpPr>
        <p:spPr>
          <a:xfrm>
            <a:off x="0" y="188640"/>
            <a:ext cx="8553128"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Angehörigenbefragung</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710767"/>
            <a:ext cx="8784976" cy="53285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0" indent="-457200">
              <a:spcBef>
                <a:spcPts val="600"/>
              </a:spcBef>
              <a:spcAft>
                <a:spcPts val="600"/>
              </a:spcAft>
              <a:buFont typeface="+mj-lt"/>
              <a:buAutoNum type="arabicPeriod"/>
              <a:defRPr/>
            </a:pPr>
            <a:r>
              <a:rPr lang="de-DE" sz="2400" dirty="0">
                <a:solidFill>
                  <a:sysClr val="windowText" lastClr="000000"/>
                </a:solidFill>
                <a:latin typeface="Calibri"/>
              </a:rPr>
              <a:t>Angaben zu den Befragten</a:t>
            </a:r>
          </a:p>
          <a:p>
            <a:pPr marL="457200" lvl="0" indent="-457200">
              <a:spcBef>
                <a:spcPts val="600"/>
              </a:spcBef>
              <a:spcAft>
                <a:spcPts val="600"/>
              </a:spcAft>
              <a:buFont typeface="+mj-lt"/>
              <a:buAutoNum type="arabicPeriod"/>
              <a:defRPr/>
            </a:pPr>
            <a:r>
              <a:rPr lang="de-DE" sz="2400" dirty="0" smtClean="0">
                <a:solidFill>
                  <a:sysClr val="windowText" lastClr="000000"/>
                </a:solidFill>
                <a:latin typeface="Calibri"/>
              </a:rPr>
              <a:t>Gesamtbewertung </a:t>
            </a:r>
            <a:r>
              <a:rPr lang="de-DE" sz="2400" dirty="0">
                <a:solidFill>
                  <a:sysClr val="windowText" lastClr="000000"/>
                </a:solidFill>
                <a:latin typeface="Calibri"/>
              </a:rPr>
              <a:t>nach Handlungsbereichen</a:t>
            </a:r>
            <a:endParaRPr kumimoji="0" lang="de-DE" sz="2400" b="1" u="none" strike="noStrike" kern="1200" cap="none" spc="0" normalizeH="0" baseline="0" noProof="0" dirty="0" smtClean="0">
              <a:ln>
                <a:noFill/>
              </a:ln>
              <a:solidFill>
                <a:sysClr val="windowText" lastClr="000000"/>
              </a:solidFill>
              <a:effectLst/>
              <a:uLnTx/>
              <a:uFillTx/>
              <a:latin typeface="Calibri"/>
            </a:endParaRP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Bewertung von Einzelmaßnahmen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Maßnahmen zur sozialen Teilhabe</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Information, Beratung, Prävention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Pflege und Betreuung</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Gesellschaft</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Fachpersonal</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Priorisierung von Einzelmaßnahmen</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Dringlichkeit eigener Probleme</a:t>
            </a:r>
            <a:endParaRPr kumimoji="0" lang="de-DE" sz="2400" u="none" strike="noStrike" kern="1200" cap="none" spc="0" normalizeH="0" baseline="0" noProof="0" dirty="0" smtClean="0">
              <a:ln>
                <a:noFill/>
              </a:ln>
              <a:solidFill>
                <a:sysClr val="windowText" lastClr="000000"/>
              </a:solidFill>
              <a:effectLst/>
              <a:uLnTx/>
              <a:uFillTx/>
              <a:latin typeface="Calibri"/>
            </a:endParaRP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Anregungen zur Weiterentwicklung des Demenzplans</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b="1" u="none" strike="noStrike" kern="1200" cap="none" spc="0" normalizeH="0" baseline="0" noProof="0" dirty="0" smtClean="0">
                <a:ln>
                  <a:noFill/>
                </a:ln>
                <a:solidFill>
                  <a:sysClr val="windowText" lastClr="000000"/>
                </a:solidFill>
                <a:effectLst/>
                <a:uLnTx/>
                <a:uFillTx/>
                <a:latin typeface="Calibri"/>
              </a:rPr>
              <a:t>Fazit</a:t>
            </a:r>
          </a:p>
          <a:p>
            <a:pPr marL="457200" marR="0" lvl="0" indent="-457200" algn="l" defTabSz="914400" rtl="0" eaLnBrk="1" fontAlgn="auto" latinLnBrk="0" hangingPunct="1">
              <a:lnSpc>
                <a:spcPct val="100000"/>
              </a:lnSpc>
              <a:spcBef>
                <a:spcPts val="1800"/>
              </a:spcBef>
              <a:spcAft>
                <a:spcPts val="600"/>
              </a:spcAft>
              <a:buClr>
                <a:srgbClr val="FF6600"/>
              </a:buClr>
              <a:buSzTx/>
              <a:buFont typeface="+mj-lt"/>
              <a:buAutoNum type="arabicPeriod"/>
              <a:tabLst/>
              <a:defRPr/>
            </a:pPr>
            <a:endParaRPr kumimoji="0" lang="de-DE" sz="2400" b="0" i="1"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874908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32</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de-DE" sz="3200" b="1" i="0" u="none" strike="noStrike" kern="1200" cap="none" spc="0" normalizeH="0" baseline="0" noProof="0" dirty="0" smtClean="0">
                <a:ln>
                  <a:noFill/>
                </a:ln>
                <a:solidFill>
                  <a:sysClr val="windowText" lastClr="000000"/>
                </a:solidFill>
                <a:effectLst/>
                <a:uLnTx/>
                <a:uFillTx/>
                <a:latin typeface="Calibri"/>
                <a:ea typeface="+mj-ea"/>
                <a:cs typeface="+mj-cs"/>
              </a:rPr>
              <a:t>Fazit der Angehörigenbefragung   </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107504" y="972000"/>
            <a:ext cx="8928992" cy="5112568"/>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3600"/>
              </a:spcBef>
              <a:spcAft>
                <a:spcPts val="600"/>
              </a:spcAft>
              <a:buClr>
                <a:srgbClr val="FF6600"/>
              </a:buClr>
              <a:buSzTx/>
              <a:buFont typeface="Wingdings" pitchFamily="2" charset="2"/>
              <a:buChar char="§"/>
              <a:tabLst/>
              <a:defRPr/>
            </a:pP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Angehörige bestätigen</a:t>
            </a:r>
            <a:r>
              <a:rPr kumimoji="0" lang="de-DE" sz="2400" b="0" i="0" u="none" strike="noStrike" kern="1200" cap="none" spc="0" normalizeH="0" noProof="0" dirty="0" smtClean="0">
                <a:ln>
                  <a:noFill/>
                </a:ln>
                <a:solidFill>
                  <a:sysClr val="windowText" lastClr="000000"/>
                </a:solidFill>
                <a:effectLst/>
                <a:uLnTx/>
                <a:uFillTx/>
                <a:latin typeface="Calibri"/>
                <a:ea typeface="+mn-ea"/>
                <a:cs typeface="+mn-cs"/>
              </a:rPr>
              <a:t> den hohen Bedarf für die entwickelten Maßnahmen des Demenzplans. Der Großteil der Maßnahmen wird wichtig bis sehr wichtig bewertet.</a:t>
            </a: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600"/>
              </a:spcAft>
              <a:buClr>
                <a:srgbClr val="FF6600"/>
              </a:buClr>
              <a:buSzTx/>
              <a:buFont typeface="Wingdings" pitchFamily="2" charset="2"/>
              <a:buChar char="§"/>
              <a:tabLst/>
              <a:defRPr/>
            </a:pP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Angehörige setzen teilweise etwas andere Prioritäten (z.B. Stärkung der Kompetenz professionell</a:t>
            </a:r>
            <a:r>
              <a:rPr kumimoji="0" lang="de-DE" sz="2400" b="0" i="0" u="none" strike="noStrike" kern="1200" cap="none" spc="0" normalizeH="0" noProof="0" dirty="0" smtClean="0">
                <a:ln>
                  <a:noFill/>
                </a:ln>
                <a:solidFill>
                  <a:sysClr val="windowText" lastClr="000000"/>
                </a:solidFill>
                <a:effectLst/>
                <a:uLnTx/>
                <a:uFillTx/>
                <a:latin typeface="Calibri"/>
                <a:ea typeface="+mn-ea"/>
                <a:cs typeface="+mn-cs"/>
              </a:rPr>
              <a:t> Tätiger).</a:t>
            </a:r>
          </a:p>
          <a:p>
            <a:pPr marL="342900" marR="0" lvl="0" indent="-342900" algn="l" defTabSz="914400" rtl="0" eaLnBrk="1" fontAlgn="auto" latinLnBrk="0" hangingPunct="1">
              <a:lnSpc>
                <a:spcPct val="100000"/>
              </a:lnSpc>
              <a:spcBef>
                <a:spcPts val="1800"/>
              </a:spcBef>
              <a:spcAft>
                <a:spcPts val="600"/>
              </a:spcAft>
              <a:buClr>
                <a:srgbClr val="FF6600"/>
              </a:buClr>
              <a:buSzTx/>
              <a:buFont typeface="Wingdings" pitchFamily="2" charset="2"/>
              <a:buChar char="§"/>
              <a:tabLst/>
              <a:defRPr/>
            </a:pPr>
            <a:r>
              <a:rPr lang="de-DE" sz="2400" dirty="0" smtClean="0">
                <a:solidFill>
                  <a:sysClr val="windowText" lastClr="000000"/>
                </a:solidFill>
                <a:latin typeface="Calibri"/>
              </a:rPr>
              <a:t>Informations-, Beratungs- und Präventionsangebote sind von hoher Bedeutung.</a:t>
            </a:r>
            <a:endParaRPr kumimoji="0" lang="de-DE" sz="2400" b="0" i="0" u="none" strike="noStrike" kern="1200" cap="none" spc="0" normalizeH="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600"/>
              </a:spcAft>
              <a:buClr>
                <a:srgbClr val="FF6600"/>
              </a:buClr>
              <a:buSzTx/>
              <a:buFont typeface="Wingdings" pitchFamily="2" charset="2"/>
              <a:buChar char="§"/>
              <a:tabLst/>
              <a:defRPr/>
            </a:pPr>
            <a:r>
              <a:rPr lang="de-DE" sz="2400" noProof="0" dirty="0" smtClean="0">
                <a:solidFill>
                  <a:sysClr val="windowText" lastClr="000000"/>
                </a:solidFill>
                <a:latin typeface="Calibri"/>
              </a:rPr>
              <a:t>Beim Ausbau von Unterstützung sollte der Fokus auf Tages- und Kurzzeit-pflege sowie auf die stundenweise Betreuung zu Hause gelegt werden.</a:t>
            </a:r>
          </a:p>
          <a:p>
            <a:pPr marL="342900" marR="0" lvl="0" indent="-342900" algn="l" defTabSz="914400" rtl="0" eaLnBrk="1" fontAlgn="auto" latinLnBrk="0" hangingPunct="1">
              <a:lnSpc>
                <a:spcPct val="100000"/>
              </a:lnSpc>
              <a:spcBef>
                <a:spcPts val="1800"/>
              </a:spcBef>
              <a:spcAft>
                <a:spcPts val="600"/>
              </a:spcAft>
              <a:buClr>
                <a:srgbClr val="FF6600"/>
              </a:buClr>
              <a:buSzTx/>
              <a:buFont typeface="Wingdings" pitchFamily="2" charset="2"/>
              <a:buChar char="§"/>
              <a:tabLst/>
              <a:defRPr/>
            </a:pPr>
            <a:r>
              <a:rPr kumimoji="0" lang="de-DE" sz="2400" b="0" i="0" u="none" strike="noStrike" kern="1200" cap="none" spc="0" normalizeH="0" baseline="0" dirty="0" smtClean="0">
                <a:ln>
                  <a:noFill/>
                </a:ln>
                <a:solidFill>
                  <a:sysClr val="windowText" lastClr="000000"/>
                </a:solidFill>
                <a:effectLst/>
                <a:uLnTx/>
                <a:uFillTx/>
                <a:latin typeface="Calibri"/>
                <a:ea typeface="+mn-ea"/>
                <a:cs typeface="+mn-cs"/>
              </a:rPr>
              <a:t>Es gibt</a:t>
            </a:r>
            <a:r>
              <a:rPr kumimoji="0" lang="de-DE" sz="2400" b="0" i="0" u="none" strike="noStrike" kern="1200" cap="none" spc="0" normalizeH="0" dirty="0" smtClean="0">
                <a:ln>
                  <a:noFill/>
                </a:ln>
                <a:solidFill>
                  <a:sysClr val="windowText" lastClr="000000"/>
                </a:solidFill>
                <a:effectLst/>
                <a:uLnTx/>
                <a:uFillTx/>
                <a:latin typeface="Calibri"/>
                <a:ea typeface="+mn-ea"/>
                <a:cs typeface="+mn-cs"/>
              </a:rPr>
              <a:t> eine Reihe interessanter Einzelvorschläge z.B. Schulung von Bus- und Taxifahrern, begleitete Spaziergänge, Nachtpflege zu Hause, Akutsprechstunde.</a:t>
            </a:r>
          </a:p>
          <a:p>
            <a:pPr marL="342900" marR="0" lvl="0" indent="-342900" algn="l" defTabSz="914400" rtl="0" eaLnBrk="1" fontAlgn="auto" latinLnBrk="0" hangingPunct="1">
              <a:lnSpc>
                <a:spcPct val="100000"/>
              </a:lnSpc>
              <a:spcBef>
                <a:spcPts val="1800"/>
              </a:spcBef>
              <a:spcAft>
                <a:spcPts val="600"/>
              </a:spcAft>
              <a:buClr>
                <a:srgbClr val="FF6600"/>
              </a:buClr>
              <a:buSzTx/>
              <a:buFont typeface="Wingdings" pitchFamily="2" charset="2"/>
              <a:buChar char="§"/>
              <a:tabLst/>
              <a:defRPr/>
            </a:pPr>
            <a:r>
              <a:rPr lang="de-DE" sz="2400" dirty="0" smtClean="0">
                <a:solidFill>
                  <a:sysClr val="windowText" lastClr="000000"/>
                </a:solidFill>
                <a:latin typeface="Calibri"/>
              </a:rPr>
              <a:t>Konsequenzen der Ergebnisse müssen intensiv diskutiert werden.</a:t>
            </a: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
                <a:srgbClr val="FF6600"/>
              </a:buClr>
              <a:buSzTx/>
              <a:buFont typeface="Wingdings" pitchFamily="2" charset="2"/>
              <a:buChar char="§"/>
              <a:tabLst/>
              <a:defRPr/>
            </a:pP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FF6600"/>
              </a:buClr>
              <a:buSzTx/>
              <a:buFont typeface="Wingdings" pitchFamily="2" charset="2"/>
              <a:buChar char="§"/>
              <a:tabLst/>
              <a:defRPr/>
            </a:pPr>
            <a:endParaRPr kumimoji="0" lang="de-DE" sz="4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FF6600"/>
              </a:buClr>
              <a:buSzTx/>
              <a:buFont typeface="Wingdings" pitchFamily="2" charset="2"/>
              <a:buChar char="§"/>
              <a:tabLst/>
              <a:defRPr/>
            </a:pPr>
            <a:endPar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1527208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33</a:t>
            </a:fld>
            <a:endParaRPr lang="de-DE"/>
          </a:p>
        </p:txBody>
      </p:sp>
      <p:sp>
        <p:nvSpPr>
          <p:cNvPr id="5" name="Foliennummernplatzhalter 5"/>
          <p:cNvSpPr txBox="1">
            <a:spLocks/>
          </p:cNvSpPr>
          <p:nvPr/>
        </p:nvSpPr>
        <p:spPr bwMode="auto">
          <a:xfrm>
            <a:off x="6048375" y="6245225"/>
            <a:ext cx="1970088" cy="4762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de-DE"/>
            </a:defPPr>
            <a:lvl1pPr marL="0" algn="r" defTabSz="914400" rtl="0" eaLnBrk="0" latinLnBrk="0" hangingPunct="0">
              <a:defRPr sz="1100" b="1" kern="1200">
                <a:solidFill>
                  <a:srgbClr val="000000"/>
                </a:solidFill>
                <a:latin typeface="Arial" charset="0"/>
                <a:ea typeface="+mn-ea"/>
                <a:cs typeface="+mn-cs"/>
              </a:defRPr>
            </a:lvl1pPr>
            <a:lvl2pPr marL="742950" indent="-285750" algn="l" defTabSz="914400" rtl="0" eaLnBrk="0" latinLnBrk="0" hangingPunct="0">
              <a:defRPr sz="1100" b="1" kern="1200">
                <a:solidFill>
                  <a:srgbClr val="000000"/>
                </a:solidFill>
                <a:latin typeface="Arial" charset="0"/>
                <a:ea typeface="+mn-ea"/>
                <a:cs typeface="+mn-cs"/>
              </a:defRPr>
            </a:lvl2pPr>
            <a:lvl3pPr marL="1143000" indent="-228600" algn="l" defTabSz="914400" rtl="0" eaLnBrk="0" latinLnBrk="0" hangingPunct="0">
              <a:defRPr sz="1100" b="1" kern="1200">
                <a:solidFill>
                  <a:srgbClr val="000000"/>
                </a:solidFill>
                <a:latin typeface="Arial" charset="0"/>
                <a:ea typeface="+mn-ea"/>
                <a:cs typeface="+mn-cs"/>
              </a:defRPr>
            </a:lvl3pPr>
            <a:lvl4pPr marL="1600200" indent="-228600" algn="l" defTabSz="914400" rtl="0" eaLnBrk="0" latinLnBrk="0" hangingPunct="0">
              <a:defRPr sz="1100" b="1" kern="1200">
                <a:solidFill>
                  <a:srgbClr val="000000"/>
                </a:solidFill>
                <a:latin typeface="Arial" charset="0"/>
                <a:ea typeface="+mn-ea"/>
                <a:cs typeface="+mn-cs"/>
              </a:defRPr>
            </a:lvl4pPr>
            <a:lvl5pPr marL="2057400" indent="-228600" algn="l" defTabSz="914400" rtl="0" eaLnBrk="0" latinLnBrk="0" hangingPunct="0">
              <a:defRPr sz="1100" b="1" kern="1200">
                <a:solidFill>
                  <a:srgbClr val="000000"/>
                </a:solidFill>
                <a:latin typeface="Arial" charset="0"/>
                <a:ea typeface="+mn-ea"/>
                <a:cs typeface="+mn-cs"/>
              </a:defRPr>
            </a:lvl5pPr>
            <a:lvl6pPr marL="2514600" indent="-228600" algn="l" defTabSz="914400" rtl="0" eaLnBrk="0" fontAlgn="base" latinLnBrk="0" hangingPunct="0">
              <a:spcBef>
                <a:spcPct val="0"/>
              </a:spcBef>
              <a:spcAft>
                <a:spcPct val="0"/>
              </a:spcAft>
              <a:defRPr sz="1100" b="1" kern="1200">
                <a:solidFill>
                  <a:srgbClr val="000000"/>
                </a:solidFill>
                <a:latin typeface="Arial" charset="0"/>
                <a:ea typeface="+mn-ea"/>
                <a:cs typeface="+mn-cs"/>
              </a:defRPr>
            </a:lvl6pPr>
            <a:lvl7pPr marL="2971800" indent="-228600" algn="l" defTabSz="914400" rtl="0" eaLnBrk="0" fontAlgn="base" latinLnBrk="0" hangingPunct="0">
              <a:spcBef>
                <a:spcPct val="0"/>
              </a:spcBef>
              <a:spcAft>
                <a:spcPct val="0"/>
              </a:spcAft>
              <a:defRPr sz="1100" b="1" kern="1200">
                <a:solidFill>
                  <a:srgbClr val="000000"/>
                </a:solidFill>
                <a:latin typeface="Arial" charset="0"/>
                <a:ea typeface="+mn-ea"/>
                <a:cs typeface="+mn-cs"/>
              </a:defRPr>
            </a:lvl7pPr>
            <a:lvl8pPr marL="3429000" indent="-228600" algn="l" defTabSz="914400" rtl="0" eaLnBrk="0" fontAlgn="base" latinLnBrk="0" hangingPunct="0">
              <a:spcBef>
                <a:spcPct val="0"/>
              </a:spcBef>
              <a:spcAft>
                <a:spcPct val="0"/>
              </a:spcAft>
              <a:defRPr sz="1100" b="1" kern="1200">
                <a:solidFill>
                  <a:srgbClr val="000000"/>
                </a:solidFill>
                <a:latin typeface="Arial" charset="0"/>
                <a:ea typeface="+mn-ea"/>
                <a:cs typeface="+mn-cs"/>
              </a:defRPr>
            </a:lvl8pPr>
            <a:lvl9pPr marL="3886200" indent="-228600" algn="l" defTabSz="914400" rtl="0" eaLnBrk="0" fontAlgn="base" latinLnBrk="0" hangingPunct="0">
              <a:spcBef>
                <a:spcPct val="0"/>
              </a:spcBef>
              <a:spcAft>
                <a:spcPct val="0"/>
              </a:spcAft>
              <a:defRPr sz="1100" b="1" kern="1200">
                <a:solidFill>
                  <a:srgbClr val="000000"/>
                </a:solidFill>
                <a:latin typeface="Arial" charset="0"/>
                <a:ea typeface="+mn-ea"/>
                <a:cs typeface="+mn-cs"/>
              </a:defRPr>
            </a:lvl9pPr>
          </a:lstStyle>
          <a:p>
            <a:pPr eaLnBrk="1" hangingPunct="1"/>
            <a:fld id="{4C68B6F3-4561-4AA4-8652-3827DD4FAE57}" type="slidenum">
              <a:rPr lang="de-DE" altLang="de-DE" sz="1400" b="0" smtClean="0"/>
              <a:pPr eaLnBrk="1" hangingPunct="1"/>
              <a:t>33</a:t>
            </a:fld>
            <a:endParaRPr lang="de-DE" altLang="de-DE" sz="1400" b="0" smtClean="0"/>
          </a:p>
        </p:txBody>
      </p:sp>
      <p:sp>
        <p:nvSpPr>
          <p:cNvPr id="6" name="Rectangle 2"/>
          <p:cNvSpPr>
            <a:spLocks noGrp="1" noChangeArrowheads="1"/>
          </p:cNvSpPr>
          <p:nvPr>
            <p:ph type="title"/>
          </p:nvPr>
        </p:nvSpPr>
        <p:spPr>
          <a:xfrm>
            <a:off x="431800" y="236538"/>
            <a:ext cx="7596188" cy="476250"/>
          </a:xfrm>
        </p:spPr>
        <p:txBody>
          <a:bodyPr/>
          <a:lstStyle/>
          <a:p>
            <a:pPr eaLnBrk="1" hangingPunct="1"/>
            <a:r>
              <a:rPr lang="de-DE" altLang="de-DE" dirty="0" smtClean="0"/>
              <a:t>Kontakt</a:t>
            </a:r>
          </a:p>
        </p:txBody>
      </p:sp>
      <p:sp>
        <p:nvSpPr>
          <p:cNvPr id="7" name="Rectangle 3"/>
          <p:cNvSpPr txBox="1">
            <a:spLocks noChangeArrowheads="1"/>
          </p:cNvSpPr>
          <p:nvPr/>
        </p:nvSpPr>
        <p:spPr bwMode="auto">
          <a:xfrm>
            <a:off x="458788" y="1267867"/>
            <a:ext cx="8542337"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82575" indent="-282575" algn="l" rtl="0" eaLnBrk="0" fontAlgn="base" hangingPunct="0">
              <a:spcBef>
                <a:spcPct val="20000"/>
              </a:spcBef>
              <a:spcAft>
                <a:spcPct val="0"/>
              </a:spcAft>
              <a:buClr>
                <a:schemeClr val="folHlink"/>
              </a:buClr>
              <a:buSzPct val="75000"/>
              <a:buFont typeface="Wingdings" pitchFamily="2" charset="2"/>
              <a:buChar char="n"/>
              <a:defRPr sz="3200">
                <a:solidFill>
                  <a:srgbClr val="000000"/>
                </a:solidFill>
                <a:latin typeface="+mn-lt"/>
                <a:ea typeface="+mn-ea"/>
                <a:cs typeface="+mn-cs"/>
              </a:defRPr>
            </a:lvl1pPr>
            <a:lvl2pPr marL="754063" indent="-280988" algn="l" rtl="0" eaLnBrk="0" fontAlgn="base" hangingPunct="0">
              <a:spcBef>
                <a:spcPct val="20000"/>
              </a:spcBef>
              <a:spcAft>
                <a:spcPct val="0"/>
              </a:spcAft>
              <a:buChar char="–"/>
              <a:defRPr sz="2800">
                <a:solidFill>
                  <a:srgbClr val="000000"/>
                </a:solidFill>
                <a:latin typeface="+mn-lt"/>
              </a:defRPr>
            </a:lvl2pPr>
            <a:lvl3pPr marL="1173163" indent="-228600" algn="l" rtl="0" eaLnBrk="0" fontAlgn="base" hangingPunct="0">
              <a:spcBef>
                <a:spcPct val="20000"/>
              </a:spcBef>
              <a:spcAft>
                <a:spcPct val="0"/>
              </a:spcAft>
              <a:buChar char="•"/>
              <a:defRPr sz="2400">
                <a:solidFill>
                  <a:srgbClr val="000000"/>
                </a:solidFill>
                <a:latin typeface="+mn-lt"/>
              </a:defRPr>
            </a:lvl3pPr>
            <a:lvl4pPr marL="1592263" indent="-228600" algn="l" rtl="0" eaLnBrk="0" fontAlgn="base" hangingPunct="0">
              <a:spcBef>
                <a:spcPct val="20000"/>
              </a:spcBef>
              <a:spcAft>
                <a:spcPct val="0"/>
              </a:spcAft>
              <a:buChar char="–"/>
              <a:defRPr sz="2000">
                <a:solidFill>
                  <a:srgbClr val="000000"/>
                </a:solidFill>
                <a:latin typeface="+mn-lt"/>
              </a:defRPr>
            </a:lvl4pPr>
            <a:lvl5pPr marL="2011363" indent="-228600" algn="l" rtl="0" eaLnBrk="0" fontAlgn="base" hangingPunct="0">
              <a:spcBef>
                <a:spcPct val="20000"/>
              </a:spcBef>
              <a:spcAft>
                <a:spcPct val="0"/>
              </a:spcAft>
              <a:buChar char="»"/>
              <a:defRPr sz="2000">
                <a:solidFill>
                  <a:srgbClr val="000000"/>
                </a:solidFill>
                <a:latin typeface="+mn-lt"/>
              </a:defRPr>
            </a:lvl5pPr>
            <a:lvl6pPr marL="2468563" indent="-228600" algn="l" rtl="0" fontAlgn="base">
              <a:spcBef>
                <a:spcPct val="20000"/>
              </a:spcBef>
              <a:spcAft>
                <a:spcPct val="0"/>
              </a:spcAft>
              <a:defRPr>
                <a:solidFill>
                  <a:srgbClr val="000000"/>
                </a:solidFill>
                <a:latin typeface="+mn-lt"/>
              </a:defRPr>
            </a:lvl6pPr>
            <a:lvl7pPr marL="2925763" indent="-228600" algn="l" rtl="0" fontAlgn="base">
              <a:spcBef>
                <a:spcPct val="20000"/>
              </a:spcBef>
              <a:spcAft>
                <a:spcPct val="0"/>
              </a:spcAft>
              <a:defRPr>
                <a:solidFill>
                  <a:srgbClr val="000000"/>
                </a:solidFill>
                <a:latin typeface="+mn-lt"/>
              </a:defRPr>
            </a:lvl7pPr>
            <a:lvl8pPr marL="3382963" indent="-228600" algn="l" rtl="0" fontAlgn="base">
              <a:spcBef>
                <a:spcPct val="20000"/>
              </a:spcBef>
              <a:spcAft>
                <a:spcPct val="0"/>
              </a:spcAft>
              <a:defRPr>
                <a:solidFill>
                  <a:srgbClr val="000000"/>
                </a:solidFill>
                <a:latin typeface="+mn-lt"/>
              </a:defRPr>
            </a:lvl8pPr>
            <a:lvl9pPr marL="3840163" indent="-228600" algn="l" rtl="0" fontAlgn="base">
              <a:spcBef>
                <a:spcPct val="20000"/>
              </a:spcBef>
              <a:spcAft>
                <a:spcPct val="0"/>
              </a:spcAft>
              <a:defRPr>
                <a:solidFill>
                  <a:srgbClr val="000000"/>
                </a:solidFill>
                <a:latin typeface="+mn-lt"/>
              </a:defRPr>
            </a:lvl9pPr>
          </a:lstStyle>
          <a:p>
            <a:pPr marL="0" indent="0" eaLnBrk="1" hangingPunct="1">
              <a:lnSpc>
                <a:spcPct val="90000"/>
              </a:lnSpc>
              <a:buFont typeface="Wingdings" pitchFamily="2" charset="2"/>
              <a:buNone/>
              <a:tabLst>
                <a:tab pos="723900" algn="l"/>
              </a:tabLst>
              <a:defRPr/>
            </a:pPr>
            <a:r>
              <a:rPr lang="de-DE" sz="2000" b="1" kern="0" smtClean="0">
                <a:solidFill>
                  <a:srgbClr val="C00000"/>
                </a:solidFill>
              </a:rPr>
              <a:t>Institut:</a:t>
            </a:r>
          </a:p>
          <a:p>
            <a:pPr marL="742950" lvl="1" indent="-285750" eaLnBrk="1" hangingPunct="1">
              <a:lnSpc>
                <a:spcPct val="90000"/>
              </a:lnSpc>
              <a:buFontTx/>
              <a:buNone/>
              <a:tabLst>
                <a:tab pos="723900" algn="l"/>
              </a:tabLst>
              <a:defRPr/>
            </a:pPr>
            <a:endParaRPr lang="de-DE" sz="2000" b="1" kern="0" smtClean="0">
              <a:solidFill>
                <a:srgbClr val="FF0000"/>
              </a:solidFill>
            </a:endParaRPr>
          </a:p>
          <a:p>
            <a:pPr marL="742950" lvl="1" indent="-285750" eaLnBrk="1" hangingPunct="1">
              <a:lnSpc>
                <a:spcPct val="90000"/>
              </a:lnSpc>
              <a:spcBef>
                <a:spcPct val="0"/>
              </a:spcBef>
              <a:buFontTx/>
              <a:buNone/>
              <a:tabLst>
                <a:tab pos="723900" algn="l"/>
              </a:tabLst>
              <a:defRPr/>
            </a:pPr>
            <a:r>
              <a:rPr lang="de-DE" sz="1800" b="1" kern="0" smtClean="0"/>
              <a:t>Institut für Sozialforschung und Sozialwirtschaft (</a:t>
            </a:r>
            <a:r>
              <a:rPr lang="de-DE" sz="1800" b="1" i="1" kern="0" smtClean="0"/>
              <a:t>iso)</a:t>
            </a:r>
            <a:r>
              <a:rPr lang="de-DE" sz="1800" b="1" kern="0" smtClean="0"/>
              <a:t> e.V.</a:t>
            </a:r>
          </a:p>
          <a:p>
            <a:pPr marL="742950" lvl="1" indent="-285750" eaLnBrk="1" hangingPunct="1">
              <a:lnSpc>
                <a:spcPct val="90000"/>
              </a:lnSpc>
              <a:spcBef>
                <a:spcPct val="0"/>
              </a:spcBef>
              <a:buFontTx/>
              <a:buNone/>
              <a:tabLst>
                <a:tab pos="723900" algn="l"/>
              </a:tabLst>
              <a:defRPr/>
            </a:pPr>
            <a:endParaRPr lang="de-DE" sz="1800" b="1" kern="0" smtClean="0"/>
          </a:p>
          <a:p>
            <a:pPr marL="742950" lvl="1" indent="-285750" eaLnBrk="1" hangingPunct="1">
              <a:lnSpc>
                <a:spcPct val="90000"/>
              </a:lnSpc>
              <a:spcBef>
                <a:spcPct val="0"/>
              </a:spcBef>
              <a:buFontTx/>
              <a:buNone/>
              <a:tabLst>
                <a:tab pos="723900" algn="l"/>
              </a:tabLst>
              <a:defRPr/>
            </a:pPr>
            <a:r>
              <a:rPr lang="de-DE" sz="1800" kern="0" smtClean="0"/>
              <a:t>Trillerweg 68			  	Tel.:  +49 (0) 681 / 95424-0</a:t>
            </a:r>
          </a:p>
          <a:p>
            <a:pPr marL="742950" lvl="1" indent="-285750" eaLnBrk="1" hangingPunct="1">
              <a:lnSpc>
                <a:spcPct val="90000"/>
              </a:lnSpc>
              <a:spcBef>
                <a:spcPct val="0"/>
              </a:spcBef>
              <a:buFontTx/>
              <a:buNone/>
              <a:tabLst>
                <a:tab pos="723900" algn="l"/>
              </a:tabLst>
              <a:defRPr/>
            </a:pPr>
            <a:r>
              <a:rPr lang="de-DE" sz="1800" kern="0" smtClean="0"/>
              <a:t>D-66117 Saarbrücken		  	Fax.: +49 (0) 681 / 95424-27</a:t>
            </a:r>
          </a:p>
          <a:p>
            <a:pPr marL="0" indent="0" eaLnBrk="1" hangingPunct="1">
              <a:lnSpc>
                <a:spcPct val="90000"/>
              </a:lnSpc>
              <a:spcBef>
                <a:spcPct val="0"/>
              </a:spcBef>
              <a:buFont typeface="Wingdings" pitchFamily="2" charset="2"/>
              <a:buNone/>
              <a:tabLst>
                <a:tab pos="723900" algn="l"/>
              </a:tabLst>
              <a:defRPr/>
            </a:pPr>
            <a:endParaRPr lang="de-DE" sz="2000" b="1" kern="0" smtClean="0">
              <a:solidFill>
                <a:schemeClr val="accent1"/>
              </a:solidFill>
            </a:endParaRPr>
          </a:p>
          <a:p>
            <a:pPr marL="0" indent="0" eaLnBrk="1" hangingPunct="1">
              <a:lnSpc>
                <a:spcPct val="90000"/>
              </a:lnSpc>
              <a:spcBef>
                <a:spcPct val="0"/>
              </a:spcBef>
              <a:buFont typeface="Wingdings" pitchFamily="2" charset="2"/>
              <a:buNone/>
              <a:tabLst>
                <a:tab pos="723900" algn="l"/>
              </a:tabLst>
              <a:defRPr/>
            </a:pPr>
            <a:r>
              <a:rPr lang="de-DE" sz="2000" b="1" kern="0" smtClean="0">
                <a:solidFill>
                  <a:srgbClr val="C00000"/>
                </a:solidFill>
              </a:rPr>
              <a:t>Ansprechpartner:</a:t>
            </a:r>
            <a:endParaRPr lang="de-DE" sz="1800" kern="0" smtClean="0">
              <a:solidFill>
                <a:srgbClr val="C00000"/>
              </a:solidFill>
            </a:endParaRPr>
          </a:p>
          <a:p>
            <a:pPr marL="742950" lvl="1" indent="-285750" eaLnBrk="1" hangingPunct="1">
              <a:lnSpc>
                <a:spcPct val="90000"/>
              </a:lnSpc>
              <a:spcBef>
                <a:spcPct val="0"/>
              </a:spcBef>
              <a:buFontTx/>
              <a:buNone/>
              <a:tabLst>
                <a:tab pos="723900" algn="l"/>
              </a:tabLst>
              <a:defRPr/>
            </a:pPr>
            <a:endParaRPr lang="de-DE" sz="1800" kern="0" smtClean="0">
              <a:solidFill>
                <a:srgbClr val="FF0000"/>
              </a:solidFill>
            </a:endParaRPr>
          </a:p>
          <a:p>
            <a:pPr marL="0" indent="0" eaLnBrk="1" hangingPunct="1">
              <a:lnSpc>
                <a:spcPct val="90000"/>
              </a:lnSpc>
              <a:spcBef>
                <a:spcPct val="0"/>
              </a:spcBef>
              <a:buFontTx/>
              <a:buNone/>
              <a:tabLst>
                <a:tab pos="444500" algn="l"/>
              </a:tabLst>
              <a:defRPr/>
            </a:pPr>
            <a:r>
              <a:rPr lang="de-DE" sz="1800" b="1" kern="0" smtClean="0"/>
              <a:t>	</a:t>
            </a:r>
            <a:r>
              <a:rPr lang="de-DE" sz="1800" b="1" kern="0" smtClean="0">
                <a:solidFill>
                  <a:schemeClr val="tx1"/>
                </a:solidFill>
              </a:rPr>
              <a:t>Dr. Sabine Kirchen-Peters		kirchen-peters@iso-institut.de</a:t>
            </a:r>
          </a:p>
          <a:p>
            <a:pPr marL="742950" lvl="1" indent="-285750" eaLnBrk="1" hangingPunct="1">
              <a:lnSpc>
                <a:spcPct val="90000"/>
              </a:lnSpc>
              <a:spcBef>
                <a:spcPct val="0"/>
              </a:spcBef>
              <a:buFontTx/>
              <a:buNone/>
              <a:tabLst>
                <a:tab pos="723900" algn="l"/>
              </a:tabLst>
              <a:defRPr/>
            </a:pPr>
            <a:endParaRPr lang="de-DE" sz="1800" b="1" kern="0" smtClean="0">
              <a:solidFill>
                <a:srgbClr val="002060"/>
              </a:solidFill>
            </a:endParaRPr>
          </a:p>
          <a:p>
            <a:pPr marL="0" indent="0" eaLnBrk="1" hangingPunct="1">
              <a:lnSpc>
                <a:spcPct val="90000"/>
              </a:lnSpc>
              <a:spcBef>
                <a:spcPct val="0"/>
              </a:spcBef>
              <a:buFont typeface="Wingdings" pitchFamily="2" charset="2"/>
              <a:buNone/>
              <a:tabLst>
                <a:tab pos="723900" algn="l"/>
              </a:tabLst>
              <a:defRPr/>
            </a:pPr>
            <a:endParaRPr lang="de-DE" sz="2000" b="1" kern="0" smtClean="0">
              <a:solidFill>
                <a:srgbClr val="FF0000"/>
              </a:solidFill>
            </a:endParaRPr>
          </a:p>
          <a:p>
            <a:pPr marL="0" indent="0" eaLnBrk="1" hangingPunct="1">
              <a:lnSpc>
                <a:spcPct val="90000"/>
              </a:lnSpc>
              <a:spcBef>
                <a:spcPct val="0"/>
              </a:spcBef>
              <a:buFont typeface="Wingdings" pitchFamily="2" charset="2"/>
              <a:buNone/>
              <a:tabLst>
                <a:tab pos="723900" algn="l"/>
              </a:tabLst>
              <a:defRPr/>
            </a:pPr>
            <a:r>
              <a:rPr lang="de-DE" sz="2000" b="1" kern="0" smtClean="0">
                <a:solidFill>
                  <a:srgbClr val="C00000"/>
                </a:solidFill>
              </a:rPr>
              <a:t>Website:</a:t>
            </a:r>
            <a:endParaRPr lang="de-DE" sz="1800" kern="0" smtClean="0">
              <a:solidFill>
                <a:srgbClr val="C00000"/>
              </a:solidFill>
            </a:endParaRPr>
          </a:p>
          <a:p>
            <a:pPr marL="0" indent="0" eaLnBrk="1" hangingPunct="1">
              <a:lnSpc>
                <a:spcPct val="90000"/>
              </a:lnSpc>
              <a:buFont typeface="Wingdings" pitchFamily="2" charset="2"/>
              <a:buNone/>
              <a:tabLst>
                <a:tab pos="723900" algn="l"/>
              </a:tabLst>
              <a:defRPr/>
            </a:pPr>
            <a:endParaRPr lang="de-DE" sz="1800" b="1" u="sng" kern="0" smtClean="0">
              <a:solidFill>
                <a:schemeClr val="accent1"/>
              </a:solidFill>
            </a:endParaRPr>
          </a:p>
          <a:p>
            <a:pPr marL="444500" indent="0" eaLnBrk="1" hangingPunct="1">
              <a:lnSpc>
                <a:spcPct val="90000"/>
              </a:lnSpc>
              <a:buFont typeface="Wingdings" pitchFamily="2" charset="2"/>
              <a:buNone/>
              <a:tabLst>
                <a:tab pos="723900" algn="l"/>
              </a:tabLst>
              <a:defRPr/>
            </a:pPr>
            <a:r>
              <a:rPr lang="de-DE" sz="1800" b="1" u="sng" kern="0" smtClean="0">
                <a:solidFill>
                  <a:schemeClr val="accent1"/>
                </a:solidFill>
              </a:rPr>
              <a:t>www.iso-institut.de</a:t>
            </a:r>
          </a:p>
          <a:p>
            <a:pPr marL="742950" lvl="1" indent="-285750" eaLnBrk="1" hangingPunct="1">
              <a:lnSpc>
                <a:spcPct val="90000"/>
              </a:lnSpc>
              <a:tabLst>
                <a:tab pos="723900" algn="l"/>
              </a:tabLst>
              <a:defRPr/>
            </a:pPr>
            <a:endParaRPr lang="de-DE" sz="1800" b="1" kern="0" dirty="0" smtClean="0"/>
          </a:p>
        </p:txBody>
      </p:sp>
    </p:spTree>
    <p:extLst>
      <p:ext uri="{BB962C8B-B14F-4D97-AF65-F5344CB8AC3E}">
        <p14:creationId xmlns:p14="http://schemas.microsoft.com/office/powerpoint/2010/main" val="2204858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Gefaltete Ecke 8"/>
          <p:cNvSpPr/>
          <p:nvPr/>
        </p:nvSpPr>
        <p:spPr bwMode="auto">
          <a:xfrm>
            <a:off x="3958354" y="1340768"/>
            <a:ext cx="5078142" cy="4608512"/>
          </a:xfrm>
          <a:prstGeom prst="foldedCorner">
            <a:avLst/>
          </a:prstGeom>
          <a:solidFill>
            <a:srgbClr val="FFFF00">
              <a:alpha val="35000"/>
            </a:srgbClr>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100" b="1" i="0" u="none" strike="noStrike" cap="none" normalizeH="0" baseline="0" smtClean="0">
              <a:ln>
                <a:noFill/>
              </a:ln>
              <a:solidFill>
                <a:srgbClr val="000000"/>
              </a:solidFill>
              <a:effectLst/>
              <a:latin typeface="Arial" charset="0"/>
            </a:endParaRPr>
          </a:p>
        </p:txBody>
      </p:sp>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4</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lvl="0">
              <a:defRPr/>
            </a:pPr>
            <a:r>
              <a:rPr lang="de-DE" dirty="0" smtClean="0">
                <a:solidFill>
                  <a:sysClr val="windowText" lastClr="000000"/>
                </a:solidFill>
                <a:latin typeface="Calibri"/>
              </a:rPr>
              <a:t>Maßnahme 11</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7" name="Textfeld 6"/>
          <p:cNvSpPr txBox="1"/>
          <p:nvPr/>
        </p:nvSpPr>
        <p:spPr>
          <a:xfrm>
            <a:off x="3995936" y="1340768"/>
            <a:ext cx="4896543" cy="4431983"/>
          </a:xfrm>
          <a:prstGeom prst="rect">
            <a:avLst/>
          </a:prstGeom>
          <a:noFill/>
        </p:spPr>
        <p:txBody>
          <a:bodyPr wrap="square" rtlCol="0">
            <a:spAutoFit/>
          </a:bodyPr>
          <a:lstStyle/>
          <a:p>
            <a:pPr marL="342900" lvl="0" indent="-342900">
              <a:spcBef>
                <a:spcPts val="1800"/>
              </a:spcBef>
              <a:buClr>
                <a:srgbClr val="C00000"/>
              </a:buClr>
              <a:buSzPct val="120000"/>
              <a:buFont typeface="Wingdings" pitchFamily="2" charset="2"/>
              <a:buChar char="§"/>
              <a:defRPr/>
            </a:pPr>
            <a:r>
              <a:rPr lang="de-DE" dirty="0"/>
              <a:t>Die Sicherstellung von Beteiligung ist die Voraussetzung dafür, dass Maßnahmen und Angebote nicht an den Bedarfen der Betroffenen und ihrer Angehörigen vorbei entwickelt werden. </a:t>
            </a:r>
            <a:endParaRPr lang="de-DE" dirty="0" smtClean="0"/>
          </a:p>
          <a:p>
            <a:pPr marL="342900" lvl="0" indent="-342900">
              <a:spcBef>
                <a:spcPts val="1800"/>
              </a:spcBef>
              <a:buClr>
                <a:srgbClr val="C00000"/>
              </a:buClr>
              <a:buSzPct val="120000"/>
              <a:buFont typeface="Wingdings" pitchFamily="2" charset="2"/>
              <a:buChar char="§"/>
              <a:defRPr/>
            </a:pPr>
            <a:r>
              <a:rPr lang="de-DE" dirty="0" smtClean="0"/>
              <a:t>Menschen mit Demenz </a:t>
            </a:r>
            <a:r>
              <a:rPr lang="de-DE" dirty="0"/>
              <a:t>und Angehörige </a:t>
            </a:r>
            <a:r>
              <a:rPr lang="de-DE" dirty="0" smtClean="0"/>
              <a:t>sollen insbesondere </a:t>
            </a:r>
            <a:r>
              <a:rPr lang="de-DE" dirty="0"/>
              <a:t>in die praktische Ausgestaltung derjenigen Maßnahmen aktiv einbezogen werden, die sie selbst direkt betreffen. </a:t>
            </a:r>
            <a:endParaRPr lang="de-DE" dirty="0" smtClean="0"/>
          </a:p>
          <a:p>
            <a:pPr marL="342900" lvl="0" indent="-342900">
              <a:spcBef>
                <a:spcPts val="1800"/>
              </a:spcBef>
              <a:buClr>
                <a:srgbClr val="C00000"/>
              </a:buClr>
              <a:buSzPct val="120000"/>
              <a:buFont typeface="Wingdings" pitchFamily="2" charset="2"/>
              <a:buChar char="§"/>
              <a:defRPr/>
            </a:pPr>
            <a:r>
              <a:rPr lang="de-DE" dirty="0" smtClean="0"/>
              <a:t>Dazu soll eine </a:t>
            </a:r>
            <a:r>
              <a:rPr lang="de-DE" dirty="0"/>
              <a:t>Befragung von Angehörigen </a:t>
            </a:r>
            <a:r>
              <a:rPr lang="de-DE" dirty="0" smtClean="0"/>
              <a:t>erfolgen, deren </a:t>
            </a:r>
            <a:r>
              <a:rPr lang="de-DE" dirty="0"/>
              <a:t>Ergebnisse </a:t>
            </a:r>
            <a:r>
              <a:rPr lang="de-DE" dirty="0" smtClean="0"/>
              <a:t>unmittelbar </a:t>
            </a:r>
            <a:r>
              <a:rPr lang="de-DE" dirty="0"/>
              <a:t>in den Prozess der Umsetzung </a:t>
            </a:r>
            <a:r>
              <a:rPr lang="de-DE" dirty="0" smtClean="0"/>
              <a:t>des Demenzplans einfließen</a:t>
            </a:r>
            <a:r>
              <a:rPr lang="de-DE" dirty="0"/>
              <a:t>. </a:t>
            </a:r>
            <a:endParaRPr lang="de-DE" dirty="0">
              <a:solidFill>
                <a:srgbClr val="000000"/>
              </a:solidFill>
              <a:latin typeface="Calibri" panose="020F0502020204030204" pitchFamily="34" charset="0"/>
            </a:endParaRPr>
          </a:p>
        </p:txBody>
      </p:sp>
      <p:sp>
        <p:nvSpPr>
          <p:cNvPr id="8" name="Textfeld 7"/>
          <p:cNvSpPr txBox="1"/>
          <p:nvPr/>
        </p:nvSpPr>
        <p:spPr>
          <a:xfrm>
            <a:off x="539552" y="1356100"/>
            <a:ext cx="2592288" cy="923330"/>
          </a:xfrm>
          <a:prstGeom prst="rect">
            <a:avLst/>
          </a:prstGeom>
          <a:solidFill>
            <a:schemeClr val="bg1">
              <a:lumMod val="85000"/>
            </a:schemeClr>
          </a:solidFill>
        </p:spPr>
        <p:txBody>
          <a:bodyPr wrap="square" rtlCol="0">
            <a:spAutoFit/>
          </a:bodyPr>
          <a:lstStyle/>
          <a:p>
            <a:pPr algn="ctr"/>
            <a:r>
              <a:rPr lang="de-DE" dirty="0" smtClean="0"/>
              <a:t>Beteiligung von Menschen mit Demenz und ihrer Angehörigen</a:t>
            </a:r>
            <a:endParaRPr lang="de-DE" dirty="0"/>
          </a:p>
        </p:txBody>
      </p:sp>
    </p:spTree>
    <p:extLst>
      <p:ext uri="{BB962C8B-B14F-4D97-AF65-F5344CB8AC3E}">
        <p14:creationId xmlns:p14="http://schemas.microsoft.com/office/powerpoint/2010/main" val="894689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5</a:t>
            </a:fld>
            <a:endParaRPr lang="de-DE"/>
          </a:p>
        </p:txBody>
      </p:sp>
      <p:sp>
        <p:nvSpPr>
          <p:cNvPr id="5" name="Titel 1"/>
          <p:cNvSpPr txBox="1">
            <a:spLocks/>
          </p:cNvSpPr>
          <p:nvPr/>
        </p:nvSpPr>
        <p:spPr>
          <a:xfrm>
            <a:off x="0" y="188640"/>
            <a:ext cx="8553128"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Struktur der Angehörigenbefragung</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1052736"/>
            <a:ext cx="8676000"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800"/>
              </a:spcBef>
              <a:spcAft>
                <a:spcPts val="600"/>
              </a:spcAft>
              <a:buClr>
                <a:srgbClr val="FF6600"/>
              </a:buClr>
              <a:buSzTx/>
              <a:buFont typeface="Wingdings" pitchFamily="2" charset="2"/>
              <a:buChar char="§"/>
              <a:tabLst/>
              <a:defRPr/>
            </a:pPr>
            <a:r>
              <a:rPr kumimoji="0" lang="de-DE" sz="2400" b="0" i="1" u="none" strike="noStrike" kern="1200" cap="none" spc="0" normalizeH="0" baseline="0" noProof="0" dirty="0" smtClean="0">
                <a:ln>
                  <a:noFill/>
                </a:ln>
                <a:solidFill>
                  <a:sysClr val="windowText" lastClr="000000"/>
                </a:solidFill>
                <a:effectLst/>
                <a:uLnTx/>
                <a:uFillTx/>
                <a:latin typeface="Calibri"/>
                <a:ea typeface="+mn-ea"/>
                <a:cs typeface="+mn-cs"/>
              </a:rPr>
              <a:t>Ziel: </a:t>
            </a: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Anpassung des Demenzplans durch Berücksichtigung</a:t>
            </a:r>
            <a:r>
              <a:rPr lang="de-DE" sz="2400" dirty="0" smtClean="0">
                <a:solidFill>
                  <a:sysClr val="windowText" lastClr="000000"/>
                </a:solidFill>
                <a:latin typeface="Calibri"/>
              </a:rPr>
              <a:t> der Bedarfe der Demenzkranken und ihrer Angehörigen</a:t>
            </a: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de-DE"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600"/>
              </a:spcAft>
              <a:buClr>
                <a:srgbClr val="FF6600"/>
              </a:buClr>
              <a:buSzTx/>
              <a:buFont typeface="Wingdings" pitchFamily="2" charset="2"/>
              <a:buChar char="§"/>
              <a:tabLst/>
              <a:defRPr/>
            </a:pPr>
            <a:r>
              <a:rPr kumimoji="0" lang="de-DE" sz="2400" b="0" i="1" u="none" strike="noStrike" kern="1200" cap="none" spc="0" normalizeH="0" baseline="0" noProof="0" dirty="0" smtClean="0">
                <a:ln>
                  <a:noFill/>
                </a:ln>
                <a:solidFill>
                  <a:sysClr val="windowText" lastClr="000000"/>
                </a:solidFill>
                <a:effectLst/>
                <a:uLnTx/>
                <a:uFillTx/>
                <a:latin typeface="Calibri"/>
                <a:ea typeface="+mn-ea"/>
                <a:cs typeface="+mn-cs"/>
              </a:rPr>
              <a:t>Methode: </a:t>
            </a: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anonyme</a:t>
            </a:r>
            <a:r>
              <a:rPr kumimoji="0" lang="de-DE" sz="2400" b="0" i="0" u="none" strike="noStrike" kern="1200" cap="none" spc="0" normalizeH="0" noProof="0" dirty="0" smtClean="0">
                <a:ln>
                  <a:noFill/>
                </a:ln>
                <a:solidFill>
                  <a:sysClr val="windowText" lastClr="000000"/>
                </a:solidFill>
                <a:effectLst/>
                <a:uLnTx/>
                <a:uFillTx/>
                <a:latin typeface="Calibri"/>
                <a:ea typeface="+mn-ea"/>
                <a:cs typeface="+mn-cs"/>
              </a:rPr>
              <a:t> s</a:t>
            </a: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chriftliche</a:t>
            </a:r>
            <a:r>
              <a:rPr kumimoji="0" lang="de-DE"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de-DE" sz="2400" b="0" i="0" u="none" strike="noStrike" kern="1200" cap="none" spc="0" normalizeH="0" baseline="0" noProof="0" dirty="0" smtClean="0">
                <a:ln>
                  <a:noFill/>
                </a:ln>
                <a:solidFill>
                  <a:sysClr val="windowText" lastClr="000000"/>
                </a:solidFill>
                <a:effectLst/>
                <a:uLnTx/>
                <a:uFillTx/>
                <a:latin typeface="Calibri"/>
                <a:ea typeface="+mn-ea"/>
                <a:cs typeface="+mn-cs"/>
              </a:rPr>
              <a:t>Befragung</a:t>
            </a:r>
          </a:p>
          <a:p>
            <a:pPr marL="342900" marR="0" lvl="0" indent="-342900" algn="l" defTabSz="914400" rtl="0" eaLnBrk="1" fontAlgn="auto" latinLnBrk="0" hangingPunct="1">
              <a:lnSpc>
                <a:spcPct val="100000"/>
              </a:lnSpc>
              <a:spcBef>
                <a:spcPts val="1800"/>
              </a:spcBef>
              <a:spcAft>
                <a:spcPts val="600"/>
              </a:spcAft>
              <a:buClr>
                <a:srgbClr val="FF6600"/>
              </a:buClr>
              <a:buSzTx/>
              <a:buFont typeface="Wingdings" pitchFamily="2" charset="2"/>
              <a:buChar char="§"/>
              <a:tabLst/>
              <a:defRPr/>
            </a:pPr>
            <a:r>
              <a:rPr lang="de-DE" sz="2400" i="1" dirty="0" smtClean="0">
                <a:solidFill>
                  <a:sysClr val="windowText" lastClr="000000"/>
                </a:solidFill>
                <a:latin typeface="Calibri"/>
              </a:rPr>
              <a:t>Aufgaben des </a:t>
            </a:r>
            <a:r>
              <a:rPr lang="de-DE" sz="2400" i="1" dirty="0" err="1" smtClean="0">
                <a:solidFill>
                  <a:sysClr val="windowText" lastClr="000000"/>
                </a:solidFill>
                <a:latin typeface="Calibri"/>
              </a:rPr>
              <a:t>iso</a:t>
            </a:r>
            <a:r>
              <a:rPr lang="de-DE" sz="2400" i="1" dirty="0" smtClean="0">
                <a:solidFill>
                  <a:sysClr val="windowText" lastClr="000000"/>
                </a:solidFill>
                <a:latin typeface="Calibri"/>
              </a:rPr>
              <a:t>-Instituts:</a:t>
            </a:r>
            <a:r>
              <a:rPr lang="de-DE" sz="2400" dirty="0" smtClean="0">
                <a:solidFill>
                  <a:sysClr val="windowText" lastClr="000000"/>
                </a:solidFill>
                <a:latin typeface="Calibri"/>
              </a:rPr>
              <a:t> Konzipierung des Fragebogens und Auswertung der Ergebnisse</a:t>
            </a:r>
          </a:p>
          <a:p>
            <a:pPr lvl="0">
              <a:spcBef>
                <a:spcPts val="1800"/>
              </a:spcBef>
              <a:spcAft>
                <a:spcPts val="600"/>
              </a:spcAft>
              <a:defRPr/>
            </a:pPr>
            <a:r>
              <a:rPr lang="de-DE" sz="2400" i="1" dirty="0" smtClean="0">
                <a:solidFill>
                  <a:sysClr val="windowText" lastClr="000000"/>
                </a:solidFill>
                <a:latin typeface="Calibri"/>
              </a:rPr>
              <a:t>Landesweite Beteiligung (N=127):</a:t>
            </a:r>
            <a:r>
              <a:rPr lang="de-DE" sz="2400" dirty="0" smtClean="0">
                <a:solidFill>
                  <a:sysClr val="windowText" lastClr="000000"/>
                </a:solidFill>
                <a:latin typeface="Calibri"/>
              </a:rPr>
              <a:t> Verteilung über den DRK-Landesverband und den Demenzverein Saarlouis</a:t>
            </a:r>
            <a:endParaRPr kumimoji="0" lang="de-DE" sz="2400" b="0" i="0" u="none" strike="noStrike" kern="1200" cap="none" spc="0" normalizeH="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600"/>
              </a:spcAft>
              <a:buClr>
                <a:srgbClr val="FF6600"/>
              </a:buClr>
              <a:buSzTx/>
              <a:buFont typeface="Wingdings" pitchFamily="2" charset="2"/>
              <a:buChar char="§"/>
              <a:tabLst/>
              <a:defRPr/>
            </a:pPr>
            <a:r>
              <a:rPr lang="de-DE" sz="2400" i="1" baseline="0" dirty="0" smtClean="0">
                <a:solidFill>
                  <a:sysClr val="windowText" lastClr="000000"/>
                </a:solidFill>
                <a:latin typeface="Calibri"/>
              </a:rPr>
              <a:t>Inhalte:</a:t>
            </a:r>
            <a:r>
              <a:rPr lang="de-DE" sz="2400" baseline="0" dirty="0" smtClean="0">
                <a:solidFill>
                  <a:sysClr val="windowText" lastClr="000000"/>
                </a:solidFill>
                <a:latin typeface="Calibri"/>
              </a:rPr>
              <a:t> Erhebung</a:t>
            </a:r>
            <a:r>
              <a:rPr lang="de-DE" sz="2400" dirty="0" smtClean="0">
                <a:solidFill>
                  <a:sysClr val="windowText" lastClr="000000"/>
                </a:solidFill>
                <a:latin typeface="Calibri"/>
              </a:rPr>
              <a:t> von Strukturdaten und</a:t>
            </a:r>
            <a:r>
              <a:rPr lang="de-DE" sz="2400" dirty="0">
                <a:solidFill>
                  <a:sysClr val="windowText" lastClr="000000"/>
                </a:solidFill>
                <a:latin typeface="Calibri"/>
              </a:rPr>
              <a:t> </a:t>
            </a:r>
            <a:r>
              <a:rPr kumimoji="0" lang="de-DE" sz="2400" b="0" i="0" u="none" strike="noStrike" kern="1200" cap="none" spc="0" normalizeH="0" noProof="0" dirty="0" smtClean="0">
                <a:ln>
                  <a:noFill/>
                </a:ln>
                <a:solidFill>
                  <a:sysClr val="windowText" lastClr="000000"/>
                </a:solidFill>
                <a:effectLst/>
                <a:uLnTx/>
                <a:uFillTx/>
                <a:latin typeface="Calibri"/>
              </a:rPr>
              <a:t>Bewertung der Wichtigkeit der relevanten Maßnahmen</a:t>
            </a:r>
            <a:endParaRPr kumimoji="0" lang="de-DE" sz="2000" b="0" i="0" u="none" strike="noStrike" kern="1200" cap="none" spc="0" normalizeH="0" baseline="0" noProof="0" dirty="0" smtClean="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1906253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827584" y="3356992"/>
            <a:ext cx="4104456" cy="472698"/>
          </a:xfrm>
          <a:prstGeom prst="rect">
            <a:avLst/>
          </a:prstGeom>
          <a:solidFill>
            <a:schemeClr val="accent3">
              <a:lumMod val="75000"/>
            </a:schemeClr>
          </a:solidFill>
        </p:spPr>
        <p:txBody>
          <a:bodyPr wrap="square" rtlCol="0">
            <a:spAutoFit/>
          </a:bodyPr>
          <a:lstStyle/>
          <a:p>
            <a:endParaRPr lang="de-DE" dirty="0"/>
          </a:p>
        </p:txBody>
      </p:sp>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6</a:t>
            </a:fld>
            <a:endParaRPr lang="de-DE"/>
          </a:p>
        </p:txBody>
      </p:sp>
      <p:sp>
        <p:nvSpPr>
          <p:cNvPr id="5" name="Titel 1"/>
          <p:cNvSpPr txBox="1">
            <a:spLocks/>
          </p:cNvSpPr>
          <p:nvPr/>
        </p:nvSpPr>
        <p:spPr>
          <a:xfrm>
            <a:off x="323528" y="188640"/>
            <a:ext cx="82296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lvl="0">
              <a:defRPr/>
            </a:pPr>
            <a:r>
              <a:rPr lang="de-DE" dirty="0" smtClean="0">
                <a:solidFill>
                  <a:sysClr val="windowText" lastClr="000000"/>
                </a:solidFill>
                <a:latin typeface="Calibri"/>
              </a:rPr>
              <a:t>Abfrage von Prioritäten </a:t>
            </a:r>
            <a:r>
              <a:rPr kumimoji="0" lang="de-DE" sz="3200" b="1" i="0" u="none" strike="noStrike" kern="1200" cap="none" spc="0" normalizeH="0" baseline="0" noProof="0" dirty="0" smtClean="0">
                <a:ln>
                  <a:noFill/>
                </a:ln>
                <a:solidFill>
                  <a:sysClr val="windowText" lastClr="000000"/>
                </a:solidFill>
                <a:effectLst/>
                <a:uLnTx/>
                <a:uFillTx/>
                <a:latin typeface="Calibri"/>
                <a:ea typeface="+mj-ea"/>
                <a:cs typeface="+mj-cs"/>
              </a:rPr>
              <a:t> </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1052736"/>
            <a:ext cx="8229600" cy="4104456"/>
          </a:xfrm>
          <a:prstGeom prst="rect">
            <a:avLst/>
          </a:prstGeom>
          <a:ln>
            <a:solidFill>
              <a:schemeClr val="accent2">
                <a:lumMod val="40000"/>
                <a:lumOff val="60000"/>
              </a:schemeClr>
            </a:solidFill>
          </a:ln>
        </p:spPr>
        <p:txBody>
          <a:bodyPr vert="horz" lIns="91440" tIns="45720" rIns="91440" bIns="45720" rtlCol="0">
            <a:norm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de-DE" sz="2400" dirty="0" smtClean="0"/>
          </a:p>
          <a:p>
            <a:pPr marL="0" indent="0">
              <a:spcAft>
                <a:spcPts val="600"/>
              </a:spcAft>
              <a:buNone/>
            </a:pPr>
            <a:r>
              <a:rPr lang="de-DE" sz="2400" dirty="0" smtClean="0"/>
              <a:t>Abfrage der Wichtigkeit für jede relevante Maßnahme</a:t>
            </a:r>
          </a:p>
          <a:p>
            <a:r>
              <a:rPr lang="de-DE" sz="2400" dirty="0" smtClean="0"/>
              <a:t>sehr wichtig		(1)</a:t>
            </a:r>
          </a:p>
          <a:p>
            <a:r>
              <a:rPr lang="de-DE" sz="2400" dirty="0" smtClean="0"/>
              <a:t>wichtig			(2) </a:t>
            </a:r>
          </a:p>
          <a:p>
            <a:r>
              <a:rPr lang="de-DE" sz="2400" dirty="0" smtClean="0"/>
              <a:t>weniger wichtig		(3) </a:t>
            </a:r>
          </a:p>
          <a:p>
            <a:r>
              <a:rPr lang="de-DE" sz="2400" dirty="0" smtClean="0"/>
              <a:t>gar nicht wichtig		(4)</a:t>
            </a:r>
          </a:p>
          <a:p>
            <a:endParaRPr lang="de-DE" sz="2400" dirty="0" smtClean="0"/>
          </a:p>
          <a:p>
            <a:pPr marL="0" indent="0">
              <a:buNone/>
            </a:pPr>
            <a:r>
              <a:rPr lang="de-DE" sz="2400" dirty="0" smtClean="0"/>
              <a:t>Je niedriger der Wert, desto wichtiger wurde die Maßnahme bewertet (vgl. Schulnoten).</a:t>
            </a:r>
          </a:p>
        </p:txBody>
      </p:sp>
      <p:sp>
        <p:nvSpPr>
          <p:cNvPr id="2" name="Textfeld 1"/>
          <p:cNvSpPr txBox="1"/>
          <p:nvPr/>
        </p:nvSpPr>
        <p:spPr>
          <a:xfrm>
            <a:off x="899592" y="5301208"/>
            <a:ext cx="2664296" cy="369332"/>
          </a:xfrm>
          <a:prstGeom prst="rect">
            <a:avLst/>
          </a:prstGeom>
          <a:noFill/>
        </p:spPr>
        <p:txBody>
          <a:bodyPr wrap="square" rtlCol="0">
            <a:spAutoFit/>
          </a:bodyPr>
          <a:lstStyle/>
          <a:p>
            <a:endParaRPr lang="de-DE" dirty="0"/>
          </a:p>
        </p:txBody>
      </p:sp>
    </p:spTree>
    <p:extLst>
      <p:ext uri="{BB962C8B-B14F-4D97-AF65-F5344CB8AC3E}">
        <p14:creationId xmlns:p14="http://schemas.microsoft.com/office/powerpoint/2010/main" val="1562933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7</a:t>
            </a:fld>
            <a:endParaRPr lang="de-DE"/>
          </a:p>
        </p:txBody>
      </p:sp>
      <p:sp>
        <p:nvSpPr>
          <p:cNvPr id="5" name="Titel 1"/>
          <p:cNvSpPr txBox="1">
            <a:spLocks/>
          </p:cNvSpPr>
          <p:nvPr/>
        </p:nvSpPr>
        <p:spPr>
          <a:xfrm>
            <a:off x="0" y="188640"/>
            <a:ext cx="8553128"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dirty="0" smtClean="0">
                <a:solidFill>
                  <a:sysClr val="windowText" lastClr="000000"/>
                </a:solidFill>
                <a:latin typeface="Calibri"/>
              </a:rPr>
              <a:t>Ergebnisse der Angehörigenbefragung</a:t>
            </a:r>
            <a:endParaRPr kumimoji="0" lang="de-DE" sz="32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Inhaltsplatzhalter 2"/>
          <p:cNvSpPr txBox="1">
            <a:spLocks/>
          </p:cNvSpPr>
          <p:nvPr/>
        </p:nvSpPr>
        <p:spPr>
          <a:xfrm>
            <a:off x="468000" y="710767"/>
            <a:ext cx="8085128" cy="53285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FF6600"/>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0" indent="-457200">
              <a:spcBef>
                <a:spcPts val="600"/>
              </a:spcBef>
              <a:spcAft>
                <a:spcPts val="600"/>
              </a:spcAft>
              <a:buFont typeface="+mj-lt"/>
              <a:buAutoNum type="arabicPeriod"/>
              <a:defRPr/>
            </a:pPr>
            <a:r>
              <a:rPr lang="de-DE" sz="2400" b="1" dirty="0">
                <a:solidFill>
                  <a:sysClr val="windowText" lastClr="000000"/>
                </a:solidFill>
                <a:latin typeface="Calibri"/>
              </a:rPr>
              <a:t>Angaben zu den Befragten</a:t>
            </a:r>
          </a:p>
          <a:p>
            <a:pPr marL="457200" lvl="0" indent="-457200">
              <a:spcBef>
                <a:spcPts val="600"/>
              </a:spcBef>
              <a:spcAft>
                <a:spcPts val="600"/>
              </a:spcAft>
              <a:buFont typeface="+mj-lt"/>
              <a:buAutoNum type="arabicPeriod"/>
              <a:defRPr/>
            </a:pPr>
            <a:r>
              <a:rPr lang="de-DE" sz="2400" dirty="0" smtClean="0">
                <a:solidFill>
                  <a:sysClr val="windowText" lastClr="000000"/>
                </a:solidFill>
                <a:latin typeface="Calibri"/>
              </a:rPr>
              <a:t>Gesamtbewertung </a:t>
            </a:r>
            <a:r>
              <a:rPr lang="de-DE" sz="2400" dirty="0">
                <a:solidFill>
                  <a:sysClr val="windowText" lastClr="000000"/>
                </a:solidFill>
                <a:latin typeface="Calibri"/>
              </a:rPr>
              <a:t>nach Handlungsbereichen</a:t>
            </a:r>
            <a:endParaRPr kumimoji="0" lang="de-DE" sz="2400" b="1" u="none" strike="noStrike" kern="1200" cap="none" spc="0" normalizeH="0" baseline="0" noProof="0" dirty="0" smtClean="0">
              <a:ln>
                <a:noFill/>
              </a:ln>
              <a:solidFill>
                <a:sysClr val="windowText" lastClr="000000"/>
              </a:solidFill>
              <a:effectLst/>
              <a:uLnTx/>
              <a:uFillTx/>
              <a:latin typeface="Calibri"/>
            </a:endParaRP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Bewertung von Einzelmaßnahmen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Maßnahmen zur sozialen Teilhabe</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Information, Beratung, Prävention</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Pflege und Betreuung</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Gesellschaft</a:t>
            </a:r>
          </a:p>
          <a:p>
            <a:pPr lvl="1" indent="-342900">
              <a:spcBef>
                <a:spcPts val="0"/>
              </a:spcBef>
              <a:spcAft>
                <a:spcPts val="600"/>
              </a:spcAft>
              <a:buClr>
                <a:srgbClr val="FF6600"/>
              </a:buClr>
              <a:buFont typeface="Wingdings" panose="05000000000000000000" pitchFamily="2" charset="2"/>
              <a:buChar char="§"/>
              <a:defRPr/>
            </a:pPr>
            <a:r>
              <a:rPr lang="de-DE" sz="2000" dirty="0" smtClean="0">
                <a:solidFill>
                  <a:sysClr val="windowText" lastClr="000000"/>
                </a:solidFill>
                <a:latin typeface="Calibri"/>
              </a:rPr>
              <a:t>Demenzspezifisches Wissen: Fachpersonal</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Priorisierung von Einzelmaßnahmen</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Dringlichkeit eigener Probleme</a:t>
            </a:r>
            <a:endParaRPr kumimoji="0" lang="de-DE" sz="2400" u="none" strike="noStrike" kern="1200" cap="none" spc="0" normalizeH="0" baseline="0" noProof="0" dirty="0" smtClean="0">
              <a:ln>
                <a:noFill/>
              </a:ln>
              <a:solidFill>
                <a:sysClr val="windowText" lastClr="000000"/>
              </a:solidFill>
              <a:effectLst/>
              <a:uLnTx/>
              <a:uFillTx/>
              <a:latin typeface="Calibri"/>
            </a:endParaRP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lang="de-DE" sz="2400" dirty="0" smtClean="0">
                <a:solidFill>
                  <a:sysClr val="windowText" lastClr="000000"/>
                </a:solidFill>
                <a:latin typeface="Calibri"/>
              </a:rPr>
              <a:t>Anregungen zur Weiterentwicklung des Demenzplans</a:t>
            </a:r>
          </a:p>
          <a:p>
            <a:pPr marL="457200" marR="0" lvl="0" indent="-457200" algn="l" defTabSz="914400" rtl="0" eaLnBrk="1" fontAlgn="auto" latinLnBrk="0" hangingPunct="1">
              <a:lnSpc>
                <a:spcPct val="100000"/>
              </a:lnSpc>
              <a:spcBef>
                <a:spcPts val="600"/>
              </a:spcBef>
              <a:spcAft>
                <a:spcPts val="600"/>
              </a:spcAft>
              <a:buClr>
                <a:srgbClr val="FF6600"/>
              </a:buClr>
              <a:buSzTx/>
              <a:buFont typeface="+mj-lt"/>
              <a:buAutoNum type="arabicPeriod"/>
              <a:tabLst/>
              <a:defRPr/>
            </a:pPr>
            <a:r>
              <a:rPr kumimoji="0" lang="de-DE" sz="2400" u="none" strike="noStrike" kern="1200" cap="none" spc="0" normalizeH="0" baseline="0" noProof="0" dirty="0" smtClean="0">
                <a:ln>
                  <a:noFill/>
                </a:ln>
                <a:solidFill>
                  <a:sysClr val="windowText" lastClr="000000"/>
                </a:solidFill>
                <a:effectLst/>
                <a:uLnTx/>
                <a:uFillTx/>
                <a:latin typeface="Calibri"/>
              </a:rPr>
              <a:t>Fazit</a:t>
            </a:r>
          </a:p>
          <a:p>
            <a:pPr marL="457200" marR="0" lvl="0" indent="-457200" algn="l" defTabSz="914400" rtl="0" eaLnBrk="1" fontAlgn="auto" latinLnBrk="0" hangingPunct="1">
              <a:lnSpc>
                <a:spcPct val="100000"/>
              </a:lnSpc>
              <a:spcBef>
                <a:spcPts val="1800"/>
              </a:spcBef>
              <a:spcAft>
                <a:spcPts val="600"/>
              </a:spcAft>
              <a:buClr>
                <a:srgbClr val="FF6600"/>
              </a:buClr>
              <a:buSzTx/>
              <a:buFont typeface="+mj-lt"/>
              <a:buAutoNum type="arabicPeriod"/>
              <a:tabLst/>
              <a:defRPr/>
            </a:pPr>
            <a:endParaRPr kumimoji="0" lang="de-DE" sz="2400" b="0" i="1"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44769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171400"/>
            <a:ext cx="7596188" cy="1143000"/>
          </a:xfrm>
        </p:spPr>
        <p:txBody>
          <a:bodyPr/>
          <a:lstStyle/>
          <a:p>
            <a:pPr algn="ctr"/>
            <a:r>
              <a:rPr lang="de-DE" sz="3200" dirty="0" smtClean="0"/>
              <a:t>Angaben zu den Befragten</a:t>
            </a:r>
            <a:endParaRPr lang="de-DE" sz="3200" dirty="0"/>
          </a:p>
        </p:txBody>
      </p:sp>
      <p:sp>
        <p:nvSpPr>
          <p:cNvPr id="3" name="Inhaltsplatzhalter 2"/>
          <p:cNvSpPr>
            <a:spLocks noGrp="1"/>
          </p:cNvSpPr>
          <p:nvPr>
            <p:ph idx="1"/>
          </p:nvPr>
        </p:nvSpPr>
        <p:spPr>
          <a:xfrm>
            <a:off x="468000" y="1080000"/>
            <a:ext cx="7596188" cy="4525963"/>
          </a:xfrm>
        </p:spPr>
        <p:txBody>
          <a:bodyPr/>
          <a:lstStyle/>
          <a:p>
            <a:pPr marL="0" indent="0" algn="ctr">
              <a:buNone/>
            </a:pPr>
            <a:r>
              <a:rPr lang="de-DE" dirty="0" smtClean="0"/>
              <a:t>Altersverteilung der Angehörigen</a:t>
            </a:r>
          </a:p>
          <a:p>
            <a:pPr marL="0" indent="0" algn="ctr">
              <a:buNone/>
            </a:pPr>
            <a:r>
              <a:rPr lang="de-DE" sz="1600" i="1" dirty="0"/>
              <a:t>Wie alt </a:t>
            </a:r>
            <a:r>
              <a:rPr lang="de-DE" sz="1600" i="1" dirty="0" smtClean="0"/>
              <a:t>sind Sie?</a:t>
            </a:r>
          </a:p>
          <a:p>
            <a:pPr marL="0" indent="0" algn="ctr">
              <a:buNone/>
            </a:pPr>
            <a:r>
              <a:rPr lang="de-DE" sz="1600" dirty="0" smtClean="0">
                <a:sym typeface="Symbol"/>
              </a:rPr>
              <a:t>= 61 Jahre, N=119</a:t>
            </a:r>
            <a:endParaRPr lang="de-DE" sz="1600" dirty="0"/>
          </a:p>
          <a:p>
            <a:pPr marL="0" indent="0" algn="ctr">
              <a:buNone/>
            </a:pPr>
            <a:r>
              <a:rPr lang="de-DE" sz="1600" i="1" dirty="0" smtClean="0"/>
              <a:t> </a:t>
            </a:r>
            <a:endParaRPr lang="de-DE" sz="1600" i="1" dirty="0"/>
          </a:p>
        </p:txBody>
      </p:sp>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8</a:t>
            </a:fld>
            <a:endParaRPr lang="de-DE"/>
          </a:p>
        </p:txBody>
      </p:sp>
      <p:graphicFrame>
        <p:nvGraphicFramePr>
          <p:cNvPr id="6" name="Diagramm 5"/>
          <p:cNvGraphicFramePr>
            <a:graphicFrameLocks/>
          </p:cNvGraphicFramePr>
          <p:nvPr>
            <p:extLst>
              <p:ext uri="{D42A27DB-BD31-4B8C-83A1-F6EECF244321}">
                <p14:modId xmlns:p14="http://schemas.microsoft.com/office/powerpoint/2010/main" val="3249866045"/>
              </p:ext>
            </p:extLst>
          </p:nvPr>
        </p:nvGraphicFramePr>
        <p:xfrm>
          <a:off x="1979712" y="2492896"/>
          <a:ext cx="5184576" cy="33123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5677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171400"/>
            <a:ext cx="7596188" cy="1143000"/>
          </a:xfrm>
        </p:spPr>
        <p:txBody>
          <a:bodyPr/>
          <a:lstStyle/>
          <a:p>
            <a:pPr algn="ctr"/>
            <a:r>
              <a:rPr lang="de-DE" sz="3200" dirty="0"/>
              <a:t>Angaben zu den </a:t>
            </a:r>
            <a:r>
              <a:rPr lang="de-DE" sz="3200" dirty="0" smtClean="0"/>
              <a:t>Befragten</a:t>
            </a:r>
            <a:endParaRPr lang="de-DE" sz="3200" dirty="0"/>
          </a:p>
        </p:txBody>
      </p:sp>
      <p:sp>
        <p:nvSpPr>
          <p:cNvPr id="3" name="Inhaltsplatzhalter 2"/>
          <p:cNvSpPr>
            <a:spLocks noGrp="1"/>
          </p:cNvSpPr>
          <p:nvPr>
            <p:ph idx="1"/>
          </p:nvPr>
        </p:nvSpPr>
        <p:spPr>
          <a:xfrm>
            <a:off x="468000" y="1080000"/>
            <a:ext cx="7596188" cy="4525963"/>
          </a:xfrm>
        </p:spPr>
        <p:txBody>
          <a:bodyPr/>
          <a:lstStyle/>
          <a:p>
            <a:pPr marL="0" indent="0" algn="ctr">
              <a:buNone/>
            </a:pPr>
            <a:r>
              <a:rPr lang="de-DE" dirty="0" smtClean="0"/>
              <a:t>Altersverteilung der Demenzkranken</a:t>
            </a:r>
          </a:p>
          <a:p>
            <a:pPr marL="0" lvl="0" indent="0" algn="ctr">
              <a:buClr>
                <a:srgbClr val="B2B2B2"/>
              </a:buClr>
              <a:buNone/>
            </a:pPr>
            <a:r>
              <a:rPr lang="de-DE" sz="1600" i="1" dirty="0"/>
              <a:t>Wie alt ist die demenzkranke Person</a:t>
            </a:r>
            <a:r>
              <a:rPr lang="de-DE" sz="1600" i="1" dirty="0" smtClean="0"/>
              <a:t>?</a:t>
            </a:r>
          </a:p>
          <a:p>
            <a:pPr marL="0" indent="0" algn="ctr">
              <a:buClr>
                <a:srgbClr val="B2B2B2"/>
              </a:buClr>
              <a:buNone/>
            </a:pPr>
            <a:r>
              <a:rPr lang="de-DE" sz="1600" dirty="0" smtClean="0">
                <a:sym typeface="Symbol"/>
              </a:rPr>
              <a:t>=81 Jahre, N=120</a:t>
            </a:r>
            <a:endParaRPr lang="de-DE" sz="1600" dirty="0"/>
          </a:p>
          <a:p>
            <a:pPr marL="0" lvl="0" indent="0" algn="ctr">
              <a:buClr>
                <a:srgbClr val="B2B2B2"/>
              </a:buClr>
              <a:buNone/>
            </a:pPr>
            <a:r>
              <a:rPr lang="de-DE" sz="1600" i="1" dirty="0" smtClean="0"/>
              <a:t> </a:t>
            </a:r>
          </a:p>
          <a:p>
            <a:pPr marL="0" lvl="0" indent="0" algn="ctr">
              <a:buClr>
                <a:srgbClr val="B2B2B2"/>
              </a:buClr>
              <a:buNone/>
            </a:pPr>
            <a:endParaRPr lang="de-DE" sz="1600" i="1" dirty="0"/>
          </a:p>
          <a:p>
            <a:pPr marL="0" indent="0" algn="ctr">
              <a:buNone/>
            </a:pPr>
            <a:endParaRPr lang="de-DE" dirty="0" smtClean="0"/>
          </a:p>
          <a:p>
            <a:pPr marL="0" indent="0" algn="ctr">
              <a:buNone/>
            </a:pPr>
            <a:endParaRPr lang="de-DE" dirty="0"/>
          </a:p>
        </p:txBody>
      </p:sp>
      <p:sp>
        <p:nvSpPr>
          <p:cNvPr id="4" name="Foliennummernplatzhalter 3"/>
          <p:cNvSpPr>
            <a:spLocks noGrp="1"/>
          </p:cNvSpPr>
          <p:nvPr>
            <p:ph type="sldNum" sz="quarter" idx="12"/>
          </p:nvPr>
        </p:nvSpPr>
        <p:spPr/>
        <p:txBody>
          <a:bodyPr/>
          <a:lstStyle/>
          <a:p>
            <a:pPr>
              <a:defRPr/>
            </a:pPr>
            <a:fld id="{439D7FD2-8D8E-4000-9C0F-B7600A0B1A06}" type="slidenum">
              <a:rPr lang="de-DE" smtClean="0"/>
              <a:pPr>
                <a:defRPr/>
              </a:pPr>
              <a:t>9</a:t>
            </a:fld>
            <a:endParaRPr lang="de-DE"/>
          </a:p>
        </p:txBody>
      </p:sp>
      <p:graphicFrame>
        <p:nvGraphicFramePr>
          <p:cNvPr id="7" name="Diagramm 6"/>
          <p:cNvGraphicFramePr>
            <a:graphicFrameLocks/>
          </p:cNvGraphicFramePr>
          <p:nvPr>
            <p:extLst>
              <p:ext uri="{D42A27DB-BD31-4B8C-83A1-F6EECF244321}">
                <p14:modId xmlns:p14="http://schemas.microsoft.com/office/powerpoint/2010/main" val="3546559401"/>
              </p:ext>
            </p:extLst>
          </p:nvPr>
        </p:nvGraphicFramePr>
        <p:xfrm>
          <a:off x="2123728" y="2492896"/>
          <a:ext cx="5112568" cy="33123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88780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Angebotspräsentation PINGUIN begleit Evaluation 2008 10 23 FV 1">
  <a:themeElements>
    <a:clrScheme name="Angebotspräsentation PINGUIN begleit Evaluation 2008 10 23 FV 1 9">
      <a:dk1>
        <a:srgbClr val="000000"/>
      </a:dk1>
      <a:lt1>
        <a:srgbClr val="FFFFFF"/>
      </a:lt1>
      <a:dk2>
        <a:srgbClr val="000000"/>
      </a:dk2>
      <a:lt2>
        <a:srgbClr val="808080"/>
      </a:lt2>
      <a:accent1>
        <a:srgbClr val="003994"/>
      </a:accent1>
      <a:accent2>
        <a:srgbClr val="F69300"/>
      </a:accent2>
      <a:accent3>
        <a:srgbClr val="FFFFFF"/>
      </a:accent3>
      <a:accent4>
        <a:srgbClr val="000000"/>
      </a:accent4>
      <a:accent5>
        <a:srgbClr val="AAAEC8"/>
      </a:accent5>
      <a:accent6>
        <a:srgbClr val="DF8500"/>
      </a:accent6>
      <a:hlink>
        <a:srgbClr val="008B2C"/>
      </a:hlink>
      <a:folHlink>
        <a:srgbClr val="B2B2B2"/>
      </a:folHlink>
    </a:clrScheme>
    <a:fontScheme name="Angebotspräsentation PINGUIN begleit Evaluation 2008 10 23 FV 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alpha val="24001"/>
          </a:srgbClr>
        </a:solidFill>
        <a:ln w="9525"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1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3366FF">
            <a:alpha val="24001"/>
          </a:srgbClr>
        </a:solidFill>
        <a:ln w="9525"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100" b="1" i="0" u="none" strike="noStrike" cap="none" normalizeH="0" baseline="0" smtClean="0">
            <a:ln>
              <a:noFill/>
            </a:ln>
            <a:solidFill>
              <a:srgbClr val="000000"/>
            </a:solidFill>
            <a:effectLst/>
            <a:latin typeface="Arial" charset="0"/>
          </a:defRPr>
        </a:defPPr>
      </a:lstStyle>
    </a:lnDef>
  </a:objectDefaults>
  <a:extraClrSchemeLst>
    <a:extraClrScheme>
      <a:clrScheme name="Angebotspräsentation PINGUIN begleit Evaluation 2008 10 23 FV 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ngebotspräsentation PINGUIN begleit Evaluation 2008 10 23 FV 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8">
        <a:dk1>
          <a:srgbClr val="000000"/>
        </a:dk1>
        <a:lt1>
          <a:srgbClr val="FFFFFF"/>
        </a:lt1>
        <a:dk2>
          <a:srgbClr val="000000"/>
        </a:dk2>
        <a:lt2>
          <a:srgbClr val="808080"/>
        </a:lt2>
        <a:accent1>
          <a:srgbClr val="003994"/>
        </a:accent1>
        <a:accent2>
          <a:srgbClr val="F69300"/>
        </a:accent2>
        <a:accent3>
          <a:srgbClr val="FFFFFF"/>
        </a:accent3>
        <a:accent4>
          <a:srgbClr val="000000"/>
        </a:accent4>
        <a:accent5>
          <a:srgbClr val="AAAEC8"/>
        </a:accent5>
        <a:accent6>
          <a:srgbClr val="DF8500"/>
        </a:accent6>
        <a:hlink>
          <a:srgbClr val="008B2C"/>
        </a:hlink>
        <a:folHlink>
          <a:srgbClr val="E30054"/>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9">
        <a:dk1>
          <a:srgbClr val="000000"/>
        </a:dk1>
        <a:lt1>
          <a:srgbClr val="FFFFFF"/>
        </a:lt1>
        <a:dk2>
          <a:srgbClr val="000000"/>
        </a:dk2>
        <a:lt2>
          <a:srgbClr val="808080"/>
        </a:lt2>
        <a:accent1>
          <a:srgbClr val="003994"/>
        </a:accent1>
        <a:accent2>
          <a:srgbClr val="F69300"/>
        </a:accent2>
        <a:accent3>
          <a:srgbClr val="FFFFFF"/>
        </a:accent3>
        <a:accent4>
          <a:srgbClr val="000000"/>
        </a:accent4>
        <a:accent5>
          <a:srgbClr val="AAAEC8"/>
        </a:accent5>
        <a:accent6>
          <a:srgbClr val="DF8500"/>
        </a:accent6>
        <a:hlink>
          <a:srgbClr val="008B2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Angebotspräsentation PINGUIN begleit Evaluation 2008 10 23 FV 1">
  <a:themeElements>
    <a:clrScheme name="Angebotspräsentation PINGUIN begleit Evaluation 2008 10 23 FV 1 9">
      <a:dk1>
        <a:srgbClr val="000000"/>
      </a:dk1>
      <a:lt1>
        <a:srgbClr val="FFFFFF"/>
      </a:lt1>
      <a:dk2>
        <a:srgbClr val="000000"/>
      </a:dk2>
      <a:lt2>
        <a:srgbClr val="808080"/>
      </a:lt2>
      <a:accent1>
        <a:srgbClr val="003994"/>
      </a:accent1>
      <a:accent2>
        <a:srgbClr val="F69300"/>
      </a:accent2>
      <a:accent3>
        <a:srgbClr val="FFFFFF"/>
      </a:accent3>
      <a:accent4>
        <a:srgbClr val="000000"/>
      </a:accent4>
      <a:accent5>
        <a:srgbClr val="AAAEC8"/>
      </a:accent5>
      <a:accent6>
        <a:srgbClr val="DF8500"/>
      </a:accent6>
      <a:hlink>
        <a:srgbClr val="008B2C"/>
      </a:hlink>
      <a:folHlink>
        <a:srgbClr val="B2B2B2"/>
      </a:folHlink>
    </a:clrScheme>
    <a:fontScheme name="Angebotspräsentation PINGUIN begleit Evaluation 2008 10 23 FV 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alpha val="24001"/>
          </a:srgbClr>
        </a:solidFill>
        <a:ln w="9525"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1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3366FF">
            <a:alpha val="24001"/>
          </a:srgbClr>
        </a:solidFill>
        <a:ln w="9525"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100" b="1" i="0" u="none" strike="noStrike" cap="none" normalizeH="0" baseline="0" smtClean="0">
            <a:ln>
              <a:noFill/>
            </a:ln>
            <a:solidFill>
              <a:srgbClr val="000000"/>
            </a:solidFill>
            <a:effectLst/>
            <a:latin typeface="Arial" charset="0"/>
          </a:defRPr>
        </a:defPPr>
      </a:lstStyle>
    </a:lnDef>
  </a:objectDefaults>
  <a:extraClrSchemeLst>
    <a:extraClrScheme>
      <a:clrScheme name="Angebotspräsentation PINGUIN begleit Evaluation 2008 10 23 FV 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ngebotspräsentation PINGUIN begleit Evaluation 2008 10 23 FV 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8">
        <a:dk1>
          <a:srgbClr val="000000"/>
        </a:dk1>
        <a:lt1>
          <a:srgbClr val="FFFFFF"/>
        </a:lt1>
        <a:dk2>
          <a:srgbClr val="000000"/>
        </a:dk2>
        <a:lt2>
          <a:srgbClr val="808080"/>
        </a:lt2>
        <a:accent1>
          <a:srgbClr val="003994"/>
        </a:accent1>
        <a:accent2>
          <a:srgbClr val="F69300"/>
        </a:accent2>
        <a:accent3>
          <a:srgbClr val="FFFFFF"/>
        </a:accent3>
        <a:accent4>
          <a:srgbClr val="000000"/>
        </a:accent4>
        <a:accent5>
          <a:srgbClr val="AAAEC8"/>
        </a:accent5>
        <a:accent6>
          <a:srgbClr val="DF8500"/>
        </a:accent6>
        <a:hlink>
          <a:srgbClr val="008B2C"/>
        </a:hlink>
        <a:folHlink>
          <a:srgbClr val="E30054"/>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9">
        <a:dk1>
          <a:srgbClr val="000000"/>
        </a:dk1>
        <a:lt1>
          <a:srgbClr val="FFFFFF"/>
        </a:lt1>
        <a:dk2>
          <a:srgbClr val="000000"/>
        </a:dk2>
        <a:lt2>
          <a:srgbClr val="808080"/>
        </a:lt2>
        <a:accent1>
          <a:srgbClr val="003994"/>
        </a:accent1>
        <a:accent2>
          <a:srgbClr val="F69300"/>
        </a:accent2>
        <a:accent3>
          <a:srgbClr val="FFFFFF"/>
        </a:accent3>
        <a:accent4>
          <a:srgbClr val="000000"/>
        </a:accent4>
        <a:accent5>
          <a:srgbClr val="AAAEC8"/>
        </a:accent5>
        <a:accent6>
          <a:srgbClr val="DF8500"/>
        </a:accent6>
        <a:hlink>
          <a:srgbClr val="008B2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1872</Words>
  <Application>Microsoft Office PowerPoint</Application>
  <PresentationFormat>Bildschirmpräsentation (4:3)</PresentationFormat>
  <Paragraphs>457</Paragraphs>
  <Slides>33</Slides>
  <Notes>21</Notes>
  <HiddenSlides>0</HiddenSlides>
  <MMClips>0</MMClips>
  <ScaleCrop>false</ScaleCrop>
  <HeadingPairs>
    <vt:vector size="4" baseType="variant">
      <vt:variant>
        <vt:lpstr>Design</vt:lpstr>
      </vt:variant>
      <vt:variant>
        <vt:i4>2</vt:i4>
      </vt:variant>
      <vt:variant>
        <vt:lpstr>Folientitel</vt:lpstr>
      </vt:variant>
      <vt:variant>
        <vt:i4>33</vt:i4>
      </vt:variant>
    </vt:vector>
  </HeadingPairs>
  <TitlesOfParts>
    <vt:vector size="35" baseType="lpstr">
      <vt:lpstr>Angebotspräsentation PINGUIN begleit Evaluation 2008 10 23 FV 1</vt:lpstr>
      <vt:lpstr>4_Angebotspräsentation PINGUIN begleit Evaluation 2008 10 23 FV 1</vt:lpstr>
      <vt:lpstr>  Gemeinsam für ein demenzfreundliches Saarland    Angehörigenbefragung zur Weiterentwicklung  des ersten saarländischen Demenzplans   Dr. Sabine Kirchen-Peters  Max Ischebeck      8. Dezember 2016</vt:lpstr>
      <vt:lpstr>PowerPoint-Präsentation</vt:lpstr>
      <vt:lpstr>PowerPoint-Präsentation</vt:lpstr>
      <vt:lpstr>PowerPoint-Präsentation</vt:lpstr>
      <vt:lpstr>PowerPoint-Präsentation</vt:lpstr>
      <vt:lpstr>PowerPoint-Präsentation</vt:lpstr>
      <vt:lpstr>PowerPoint-Präsentation</vt:lpstr>
      <vt:lpstr>Angaben zu den Befragten</vt:lpstr>
      <vt:lpstr>Angaben zu den Befragten</vt:lpstr>
      <vt:lpstr>Angaben zu den Befragten</vt:lpstr>
      <vt:lpstr>Angaben zu den Befragten</vt:lpstr>
      <vt:lpstr>Angaben zu den Befragten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Kontakt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Volker Hielscher</dc:creator>
  <cp:lastModifiedBy>Stabel-Franz Martina (Soziales)</cp:lastModifiedBy>
  <cp:revision>239</cp:revision>
  <cp:lastPrinted>2016-10-27T10:00:31Z</cp:lastPrinted>
  <dcterms:created xsi:type="dcterms:W3CDTF">2014-09-18T14:58:11Z</dcterms:created>
  <dcterms:modified xsi:type="dcterms:W3CDTF">2016-10-27T10:00:50Z</dcterms:modified>
</cp:coreProperties>
</file>